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sldIdLst>
    <p:sldId id="256" r:id="rId2"/>
    <p:sldId id="270" r:id="rId3"/>
    <p:sldId id="257" r:id="rId4"/>
    <p:sldId id="269" r:id="rId5"/>
    <p:sldId id="258" r:id="rId6"/>
    <p:sldId id="259" r:id="rId7"/>
    <p:sldId id="260" r:id="rId8"/>
    <p:sldId id="262" r:id="rId9"/>
    <p:sldId id="263" r:id="rId10"/>
    <p:sldId id="264" r:id="rId11"/>
    <p:sldId id="265" r:id="rId12"/>
    <p:sldId id="266" r:id="rId13"/>
    <p:sldId id="267"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73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6DFF08F-DC6B-4601-B491-B0F83F6DD2DA}" type="datetimeFigureOut">
              <a:rPr lang="en-US" dirty="0"/>
              <a:t>5/11/2020</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5/11/2020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6DFF08F-DC6B-4601-B491-B0F83F6DD2DA}" type="datetimeFigureOut">
              <a:rPr lang="en-US" dirty="0"/>
              <a:t>5/11/2020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5/11/2020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5/11/2020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5/11/2020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5/11/2020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smtClean="0"/>
              <a:t>Образец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6DFF08F-DC6B-4601-B491-B0F83F6DD2DA}" type="datetimeFigureOut">
              <a:rPr lang="en-US" dirty="0"/>
              <a:t>5/11/2020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6DFF08F-DC6B-4601-B491-B0F83F6DD2DA}" type="datetimeFigureOut">
              <a:rPr lang="en-US" dirty="0"/>
              <a:t>5/11/2020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5/11/2020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5/11/2020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6DFF08F-DC6B-4601-B491-B0F83F6DD2DA}" type="datetimeFigureOut">
              <a:rPr lang="en-US" dirty="0"/>
              <a:pPr/>
              <a:t>5/11/2020</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ru.wikipedia.org/wiki/%D0%A0%D0%B0%D0%B7%D0%B1%D0%BE%D0%B9%D0%BD%D0%B8%D0%BA" TargetMode="External"/><Relationship Id="rId7" Type="http://schemas.openxmlformats.org/officeDocument/2006/relationships/hyperlink" Target="https://ru.wikipedia.org/wiki/%D0%9F%D0%BE%D0%BC%D0%BE%D1%80%D1%8B" TargetMode="External"/><Relationship Id="rId2" Type="http://schemas.openxmlformats.org/officeDocument/2006/relationships/hyperlink" Target="https://ru.wikipedia.org/wiki/%D0%9B%D0%B0%D1%82%D1%8B%D1%88%D1%81%D0%BA%D0%B8%D0%B9_%D1%8F%D0%B7%D1%8B%D0%BA" TargetMode="External"/><Relationship Id="rId1" Type="http://schemas.openxmlformats.org/officeDocument/2006/relationships/slideLayout" Target="../slideLayouts/slideLayout2.xml"/><Relationship Id="rId6" Type="http://schemas.openxmlformats.org/officeDocument/2006/relationships/hyperlink" Target="https://ru.wikipedia.org/wiki/%D0%A0%D1%83%D0%BC%D1%8B%D0%BD%D1%81%D0%BA%D0%B8%D0%B9_%D1%8F%D0%B7%D1%8B%D0%BA" TargetMode="External"/><Relationship Id="rId5" Type="http://schemas.openxmlformats.org/officeDocument/2006/relationships/hyperlink" Target="https://ru.wikipedia.org/wiki/%D0%A1%D1%82%D0%B0%D1%80%D0%BE%D0%BE%D0%B1%D1%80%D1%8F%D0%B4%D1%86%D1%8B" TargetMode="External"/><Relationship Id="rId4" Type="http://schemas.openxmlformats.org/officeDocument/2006/relationships/hyperlink" Target="https://ru.wikipedia.org/wiki/%D0%9B%D0%B8%D1%82%D0%BE%D0%B2%D1%81%D0%BA%D0%B8%D0%B9_%D1%8F%D0%B7%D1%8B%D0%BA"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ru.wikipedia.org/wiki/%D0%A0%D0%B5%D0%BF%D0%B8%D0%BD,_%D0%98%D0%BB%D1%8C%D1%8F_%D0%95%D1%84%D0%B8%D0%BC%D0%BE%D0%B2%D0%B8%D1%87"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hyperlink" Target="https://ru.wikipedia.org/wiki/%D0%A0%D0%B0%D1%81%D1%88%D0%B8%D0%B2%D0%B0" TargetMode="External"/><Relationship Id="rId7" Type="http://schemas.openxmlformats.org/officeDocument/2006/relationships/hyperlink" Target="https://ru.wikipedia.org/wiki/%D0%9A%D0%B0%D1%81%D0%BF%D0%B8%D0%B9%D1%81%D0%BA%D0%BE%D0%B5_%D0%BC%D0%BE%D1%80%D0%B5" TargetMode="External"/><Relationship Id="rId2" Type="http://schemas.openxmlformats.org/officeDocument/2006/relationships/hyperlink" Target="https://ru.wikipedia.org/w/index.php?title=%D0%A2%D0%B8%D0%BF_%D1%81%D1%83%D0%B4%D0%BD%D0%B0&amp;action=edit&amp;redlink=1" TargetMode="External"/><Relationship Id="rId1" Type="http://schemas.openxmlformats.org/officeDocument/2006/relationships/slideLayout" Target="../slideLayouts/slideLayout2.xml"/><Relationship Id="rId6" Type="http://schemas.openxmlformats.org/officeDocument/2006/relationships/hyperlink" Target="https://ru.wikipedia.org/wiki/%D0%9C%D0%B0%D1%80%D0%B8%D0%B8%D0%BD%D1%81%D0%BA%D0%B0%D1%8F_%D0%B2%D0%BE%D0%B4%D0%BD%D0%B0%D1%8F_%D1%81%D0%B8%D1%81%D1%82%D0%B5%D0%BC%D0%B0" TargetMode="External"/><Relationship Id="rId5" Type="http://schemas.openxmlformats.org/officeDocument/2006/relationships/hyperlink" Target="https://ru.wikipedia.org/wiki/%D0%92%D0%BE%D0%BB%D0%B3%D0%B0_(%D1%80%D0%B5%D0%BA%D0%B0)" TargetMode="External"/><Relationship Id="rId4" Type="http://schemas.openxmlformats.org/officeDocument/2006/relationships/hyperlink" Target="https://ru.wikipedia.org/wiki/%D0%A0%D0%B5%D1%87%D0%BD%D0%BE%D0%B5_%D1%81%D1%83%D0%B4%D0%BD%D0%B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ru.wikipedia.org/wiki/%D0%A0%D1%8B%D0%B1%D0%B8%D0%BD%D1%81%D0%B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ru.wikipedia.org/wiki/%D0%94%D1%83%D0%B1%D0%B8%D0%BD%D1%83%D1%88%D0%BA%D0%B0" TargetMode="Externa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ru.wikipedia.org/wiki/%D0%92%D0%B5%D0%BB%D0%B8%D0%BA%D0%B0%D1%8F_%D0%9E%D1%82%D0%B5%D1%87%D0%B5%D1%81%D1%82%D0%B2%D0%B5%D0%BD%D0%BD%D0%B0%D1%8F_%D0%B2%D0%BE%D0%B9%D0%BD%D0%B0" TargetMode="External"/><Relationship Id="rId2" Type="http://schemas.openxmlformats.org/officeDocument/2006/relationships/hyperlink" Target="https://ru.wikipedia.org/wiki/%D0%9D%D0%B0%D1%80%D0%BE%D0%B4%D0%BD%D1%8B%D0%B9_%D0%BA%D0%BE%D0%BC%D0%B8%D1%81%D1%81%D0%B0%D1%80%D0%B8%D0%B0%D1%82_%D0%BF%D1%83%D1%82%D0%B5%D0%B9_%D1%81%D0%BE%D0%BE%D0%B1%D1%89%D0%B5%D0%BD%D0%B8%D1%8F" TargetMode="Externa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35063" y="502549"/>
            <a:ext cx="9966960" cy="1058966"/>
          </a:xfrm>
        </p:spPr>
        <p:txBody>
          <a:bodyPr/>
          <a:lstStyle/>
          <a:p>
            <a:r>
              <a:rPr lang="ru-RU" b="0" i="1" dirty="0" smtClean="0">
                <a:solidFill>
                  <a:srgbClr val="C00000"/>
                </a:solidFill>
                <a:latin typeface="Times New Roman" panose="02020603050405020304" pitchFamily="18" charset="0"/>
                <a:cs typeface="Times New Roman" panose="02020603050405020304" pitchFamily="18" charset="0"/>
              </a:rPr>
              <a:t>Кто такие Бурлаки?</a:t>
            </a:r>
            <a:endParaRPr lang="ru-RU" b="0" i="1" dirty="0">
              <a:solidFill>
                <a:srgbClr val="C0000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2449092" y="8233018"/>
            <a:ext cx="12734494" cy="1203733"/>
          </a:xfrm>
        </p:spPr>
        <p:txBody>
          <a:bodyPr/>
          <a:lstStyle/>
          <a:p>
            <a:endParaRPr lang="ru-RU" dirty="0"/>
          </a:p>
        </p:txBody>
      </p:sp>
      <p:pic>
        <p:nvPicPr>
          <p:cNvPr id="10242" name="Picture 2" descr="Стихотворение «На Волге» Некрасов – читать полностью онлайн или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62" y="1434905"/>
            <a:ext cx="10457961" cy="5106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2027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609600"/>
            <a:ext cx="9875520" cy="1219200"/>
          </a:xfrm>
        </p:spPr>
        <p:txBody>
          <a:bodyPr>
            <a:normAutofit/>
          </a:bodyPr>
          <a:lstStyle/>
          <a:p>
            <a:pPr algn="ctr"/>
            <a:r>
              <a:rPr lang="ru-RU" sz="4800" dirty="0" smtClean="0">
                <a:solidFill>
                  <a:srgbClr val="C00000"/>
                </a:solidFill>
              </a:rPr>
              <a:t>Происхождение слова БУРЛАК</a:t>
            </a:r>
            <a:endParaRPr lang="ru-RU" sz="4800" dirty="0">
              <a:solidFill>
                <a:srgbClr val="C00000"/>
              </a:solidFill>
            </a:endParaRPr>
          </a:p>
        </p:txBody>
      </p:sp>
      <p:sp>
        <p:nvSpPr>
          <p:cNvPr id="3" name="Объект 2"/>
          <p:cNvSpPr>
            <a:spLocks noGrp="1"/>
          </p:cNvSpPr>
          <p:nvPr>
            <p:ph idx="1"/>
          </p:nvPr>
        </p:nvSpPr>
        <p:spPr>
          <a:xfrm>
            <a:off x="1143000" y="2057400"/>
            <a:ext cx="9872871" cy="4038600"/>
          </a:xfrm>
        </p:spPr>
        <p:txBody>
          <a:bodyPr>
            <a:normAutofit fontScale="77500" lnSpcReduction="20000"/>
          </a:bodyPr>
          <a:lstStyle/>
          <a:p>
            <a:pPr algn="just"/>
            <a:r>
              <a:rPr lang="ru-RU" sz="2300" b="1" dirty="0">
                <a:solidFill>
                  <a:srgbClr val="C00000"/>
                </a:solidFill>
              </a:rPr>
              <a:t>В разговорном латышском языке слово бурлак (</a:t>
            </a:r>
            <a:r>
              <a:rPr lang="ru-RU" sz="2300" b="1" dirty="0">
                <a:solidFill>
                  <a:srgbClr val="C00000"/>
                </a:solidFill>
                <a:hlinkClick r:id="rId2" tooltip="Латышский язык"/>
              </a:rPr>
              <a:t>латыш.</a:t>
            </a:r>
            <a:r>
              <a:rPr lang="ru-RU" sz="2300" b="1" dirty="0">
                <a:solidFill>
                  <a:srgbClr val="C00000"/>
                </a:solidFill>
              </a:rPr>
              <a:t> </a:t>
            </a:r>
            <a:r>
              <a:rPr lang="ru-RU" sz="2300" b="1" i="1" dirty="0" err="1">
                <a:solidFill>
                  <a:srgbClr val="C00000"/>
                </a:solidFill>
              </a:rPr>
              <a:t>burlaks</a:t>
            </a:r>
            <a:r>
              <a:rPr lang="ru-RU" sz="2300" b="1" dirty="0">
                <a:solidFill>
                  <a:srgbClr val="C00000"/>
                </a:solidFill>
              </a:rPr>
              <a:t>) означает не только «бурлак», но и «</a:t>
            </a:r>
            <a:r>
              <a:rPr lang="ru-RU" sz="2300" b="1" dirty="0">
                <a:solidFill>
                  <a:srgbClr val="C00000"/>
                </a:solidFill>
                <a:hlinkClick r:id="rId3" tooltip="Разбойник"/>
              </a:rPr>
              <a:t>разбойник</a:t>
            </a:r>
            <a:r>
              <a:rPr lang="ru-RU" sz="2300" b="1" dirty="0">
                <a:solidFill>
                  <a:srgbClr val="C00000"/>
                </a:solidFill>
              </a:rPr>
              <a:t>». В разговорном литовском языке словом (</a:t>
            </a:r>
            <a:r>
              <a:rPr lang="ru-RU" sz="2300" b="1" dirty="0">
                <a:solidFill>
                  <a:srgbClr val="C00000"/>
                </a:solidFill>
                <a:hlinkClick r:id="rId4" tooltip="Литовский язык"/>
              </a:rPr>
              <a:t>лит.</a:t>
            </a:r>
            <a:r>
              <a:rPr lang="ru-RU" sz="2300" b="1" dirty="0">
                <a:solidFill>
                  <a:srgbClr val="C00000"/>
                </a:solidFill>
              </a:rPr>
              <a:t> </a:t>
            </a:r>
            <a:r>
              <a:rPr lang="ru-RU" sz="2300" b="1" i="1" dirty="0" err="1">
                <a:solidFill>
                  <a:srgbClr val="C00000"/>
                </a:solidFill>
              </a:rPr>
              <a:t>burliokas</a:t>
            </a:r>
            <a:r>
              <a:rPr lang="ru-RU" sz="2300" b="1" dirty="0">
                <a:solidFill>
                  <a:srgbClr val="C00000"/>
                </a:solidFill>
              </a:rPr>
              <a:t>) называли местных русских </a:t>
            </a:r>
            <a:r>
              <a:rPr lang="ru-RU" sz="2300" b="1" dirty="0">
                <a:solidFill>
                  <a:srgbClr val="C00000"/>
                </a:solidFill>
                <a:hlinkClick r:id="rId5" tooltip="Старообрядцы"/>
              </a:rPr>
              <a:t>старообрядцев</a:t>
            </a:r>
            <a:r>
              <a:rPr lang="ru-RU" sz="2300" b="1" dirty="0">
                <a:solidFill>
                  <a:srgbClr val="C00000"/>
                </a:solidFill>
              </a:rPr>
              <a:t>. В разговорном же румынском бурлаком (</a:t>
            </a:r>
            <a:r>
              <a:rPr lang="ru-RU" sz="2300" b="1" dirty="0" err="1">
                <a:solidFill>
                  <a:srgbClr val="C00000"/>
                </a:solidFill>
                <a:hlinkClick r:id="rId6" tooltip="Румынский язык"/>
              </a:rPr>
              <a:t>рум</a:t>
            </a:r>
            <a:r>
              <a:rPr lang="ru-RU" sz="2300" b="1" dirty="0">
                <a:solidFill>
                  <a:srgbClr val="C00000"/>
                </a:solidFill>
                <a:hlinkClick r:id="rId6" tooltip="Румынский язык"/>
              </a:rPr>
              <a:t>.</a:t>
            </a:r>
            <a:r>
              <a:rPr lang="ru-RU" sz="2300" b="1" dirty="0">
                <a:solidFill>
                  <a:srgbClr val="C00000"/>
                </a:solidFill>
              </a:rPr>
              <a:t> </a:t>
            </a:r>
            <a:r>
              <a:rPr lang="ru-RU" sz="2300" b="1" i="1" dirty="0" err="1">
                <a:solidFill>
                  <a:srgbClr val="C00000"/>
                </a:solidFill>
              </a:rPr>
              <a:t>burlac</a:t>
            </a:r>
            <a:r>
              <a:rPr lang="ru-RU" sz="2300" b="1" dirty="0">
                <a:solidFill>
                  <a:srgbClr val="C00000"/>
                </a:solidFill>
              </a:rPr>
              <a:t>) называют холостяка.</a:t>
            </a:r>
          </a:p>
          <a:p>
            <a:pPr algn="just"/>
            <a:r>
              <a:rPr lang="ru-RU" sz="2300" b="1" dirty="0">
                <a:solidFill>
                  <a:srgbClr val="C00000"/>
                </a:solidFill>
              </a:rPr>
              <a:t>Бурлак — человек, уходящий на приработки: рубить дома, класть печи, на сплав и т. д. Бурлачить — это не обязательно таскать баржи. Слово «бурлачить» можно еще и сейчас услышать в Кирилловском районе Вологодской области. «Опять Васька ушел бурлачить», — может сказать какая-то старая женщина про своего кота. Бурлачить — здесь: охотиться.</a:t>
            </a:r>
          </a:p>
          <a:p>
            <a:pPr algn="just"/>
            <a:r>
              <a:rPr lang="ru-RU" sz="2300" b="1" dirty="0">
                <a:solidFill>
                  <a:srgbClr val="C00000"/>
                </a:solidFill>
              </a:rPr>
              <a:t>В </a:t>
            </a:r>
            <a:r>
              <a:rPr lang="ru-RU" sz="2300" b="1" dirty="0">
                <a:solidFill>
                  <a:srgbClr val="C00000"/>
                </a:solidFill>
                <a:hlinkClick r:id="rId7" tooltip="Поморы"/>
              </a:rPr>
              <a:t>поморском</a:t>
            </a:r>
            <a:r>
              <a:rPr lang="ru-RU" sz="2300" b="1" dirty="0">
                <a:solidFill>
                  <a:srgbClr val="C00000"/>
                </a:solidFill>
              </a:rPr>
              <a:t> диалекте «бурлак» — обозначение для приезжих, вербованных рабочих, </a:t>
            </a:r>
            <a:r>
              <a:rPr lang="ru-RU" sz="2300" b="1" dirty="0" err="1">
                <a:solidFill>
                  <a:srgbClr val="C00000"/>
                </a:solidFill>
              </a:rPr>
              <a:t>вахтовиков</a:t>
            </a:r>
            <a:r>
              <a:rPr lang="ru-RU" sz="2300" b="1" dirty="0">
                <a:solidFill>
                  <a:srgbClr val="C00000"/>
                </a:solidFill>
              </a:rPr>
              <a:t>, военных. (Бурлаки леспромхоз отстроили).</a:t>
            </a:r>
          </a:p>
          <a:p>
            <a:pPr algn="just"/>
            <a:r>
              <a:rPr lang="ru-RU" sz="2300" b="1" dirty="0">
                <a:solidFill>
                  <a:srgbClr val="C00000"/>
                </a:solidFill>
              </a:rPr>
              <a:t>В современных нормативных актах Российской Федерации нет запрета на бурлацкую тягу (постановление 1929 года утратило силу), однако фактов её применения в современности тоже нет. Очевидно, это связано с её экономической неэффективностью. Тем не менее, подобный способ буксировки зачастую встречается в водном туризме.</a:t>
            </a:r>
          </a:p>
          <a:p>
            <a:pPr algn="just"/>
            <a:r>
              <a:rPr lang="ru-RU" sz="2300" b="1" dirty="0">
                <a:solidFill>
                  <a:srgbClr val="C00000"/>
                </a:solidFill>
              </a:rPr>
              <a:t>Один из проектов речных буксиров-толкачей получил название «Бурлак».</a:t>
            </a:r>
          </a:p>
          <a:p>
            <a:endParaRPr lang="ru-RU" dirty="0"/>
          </a:p>
        </p:txBody>
      </p:sp>
    </p:spTree>
    <p:extLst>
      <p:ext uri="{BB962C8B-B14F-4D97-AF65-F5344CB8AC3E}">
        <p14:creationId xmlns:p14="http://schemas.microsoft.com/office/powerpoint/2010/main" val="3754628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609600"/>
            <a:ext cx="9875520" cy="923366"/>
          </a:xfrm>
        </p:spPr>
        <p:txBody>
          <a:bodyPr>
            <a:noAutofit/>
          </a:bodyPr>
          <a:lstStyle/>
          <a:p>
            <a:pPr algn="ctr"/>
            <a:r>
              <a:rPr lang="ru-RU" sz="2800" b="1" dirty="0" smtClean="0">
                <a:solidFill>
                  <a:srgbClr val="C00000"/>
                </a:solidFill>
              </a:rPr>
              <a:t>Бурлакам </a:t>
            </a:r>
            <a:r>
              <a:rPr lang="ru-RU" sz="2800" b="1" dirty="0">
                <a:solidFill>
                  <a:srgbClr val="C00000"/>
                </a:solidFill>
              </a:rPr>
              <a:t>посвящена известная картина </a:t>
            </a:r>
            <a:r>
              <a:rPr lang="ru-RU" sz="2800" b="1" dirty="0" smtClean="0">
                <a:solidFill>
                  <a:srgbClr val="C00000"/>
                </a:solidFill>
              </a:rPr>
              <a:t/>
            </a:r>
            <a:br>
              <a:rPr lang="ru-RU" sz="2800" b="1" dirty="0" smtClean="0">
                <a:solidFill>
                  <a:srgbClr val="C00000"/>
                </a:solidFill>
              </a:rPr>
            </a:br>
            <a:r>
              <a:rPr lang="ru-RU" sz="2800" b="1" dirty="0" smtClean="0">
                <a:solidFill>
                  <a:srgbClr val="C00000"/>
                </a:solidFill>
              </a:rPr>
              <a:t>«</a:t>
            </a:r>
            <a:r>
              <a:rPr lang="ru-RU" sz="2800" b="1" dirty="0">
                <a:solidFill>
                  <a:srgbClr val="C00000"/>
                </a:solidFill>
              </a:rPr>
              <a:t>Бурлаки на Волге» </a:t>
            </a:r>
            <a:r>
              <a:rPr lang="ru-RU" sz="2800" b="1" u="sng" dirty="0">
                <a:solidFill>
                  <a:srgbClr val="C00000"/>
                </a:solidFill>
                <a:hlinkClick r:id="rId2"/>
              </a:rPr>
              <a:t>Ильи </a:t>
            </a:r>
            <a:r>
              <a:rPr lang="ru-RU" sz="2800" b="1" u="sng" dirty="0" smtClean="0">
                <a:solidFill>
                  <a:srgbClr val="C00000"/>
                </a:solidFill>
                <a:hlinkClick r:id="rId2"/>
              </a:rPr>
              <a:t>Репина</a:t>
            </a:r>
            <a:endParaRPr lang="ru-RU" sz="2800" b="1" dirty="0">
              <a:solidFill>
                <a:srgbClr val="C00000"/>
              </a:solidFill>
            </a:endParaRPr>
          </a:p>
        </p:txBody>
      </p:sp>
      <p:pic>
        <p:nvPicPr>
          <p:cNvPr id="1026" name="Picture 2" descr="https://upload.wikimedia.org/wikipedia/commons/thumb/a/ae/Ilia_Efimovich_Repin_%281844-1930%29_-_Volga_Boatmen_%281870-1873%29.jpg/344px-Ilia_Efimovich_Repin_%281844-1930%29_-_Volga_Boatmen_%281870-1873%29.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19518" y="1532966"/>
            <a:ext cx="9499002" cy="4894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7210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609599"/>
            <a:ext cx="9875520" cy="1711569"/>
          </a:xfrm>
        </p:spPr>
        <p:txBody>
          <a:bodyPr>
            <a:noAutofit/>
          </a:bodyPr>
          <a:lstStyle/>
          <a:p>
            <a:pPr algn="just"/>
            <a:r>
              <a:rPr lang="ru-RU" sz="2400" b="1" dirty="0">
                <a:solidFill>
                  <a:srgbClr val="C00000"/>
                </a:solidFill>
              </a:rPr>
              <a:t>В XVIII—XIX веках основным </a:t>
            </a:r>
            <a:r>
              <a:rPr lang="ru-RU" sz="2400" b="1" dirty="0">
                <a:solidFill>
                  <a:srgbClr val="C00000"/>
                </a:solidFill>
                <a:hlinkClick r:id="rId2" tooltip="Тип судна (страница отсутствует)"/>
              </a:rPr>
              <a:t>типом судна</a:t>
            </a:r>
            <a:r>
              <a:rPr lang="ru-RU" sz="2400" b="1" dirty="0">
                <a:solidFill>
                  <a:srgbClr val="C00000"/>
                </a:solidFill>
              </a:rPr>
              <a:t>, водимым бурлацким трудом, </a:t>
            </a:r>
            <a:r>
              <a:rPr lang="ru-RU" sz="2400" b="1" dirty="0" smtClean="0">
                <a:solidFill>
                  <a:srgbClr val="C00000"/>
                </a:solidFill>
              </a:rPr>
              <a:t>была </a:t>
            </a:r>
            <a:r>
              <a:rPr lang="ru-RU" sz="2400" b="1" u="sng" dirty="0" smtClean="0">
                <a:solidFill>
                  <a:srgbClr val="C00000"/>
                </a:solidFill>
                <a:hlinkClick r:id="rId3"/>
              </a:rPr>
              <a:t>расшива</a:t>
            </a:r>
            <a:r>
              <a:rPr lang="ru-RU" sz="2400" b="1" dirty="0" smtClean="0">
                <a:solidFill>
                  <a:srgbClr val="C00000"/>
                </a:solidFill>
              </a:rPr>
              <a:t>. </a:t>
            </a:r>
            <a:r>
              <a:rPr lang="ru-RU" sz="2400" b="1" dirty="0" err="1" smtClean="0">
                <a:solidFill>
                  <a:srgbClr val="C00000"/>
                </a:solidFill>
              </a:rPr>
              <a:t>Расши́ва</a:t>
            </a:r>
            <a:r>
              <a:rPr lang="ru-RU" sz="2400" b="1" dirty="0">
                <a:solidFill>
                  <a:srgbClr val="C00000"/>
                </a:solidFill>
              </a:rPr>
              <a:t> — </a:t>
            </a:r>
            <a:r>
              <a:rPr lang="ru-RU" sz="2400" b="1" u="sng" dirty="0">
                <a:solidFill>
                  <a:srgbClr val="C00000"/>
                </a:solidFill>
                <a:hlinkClick r:id="rId4"/>
              </a:rPr>
              <a:t>парусное речное плоскодонное судно</a:t>
            </a:r>
            <a:r>
              <a:rPr lang="ru-RU" sz="2400" b="1" dirty="0">
                <a:solidFill>
                  <a:srgbClr val="C00000"/>
                </a:solidFill>
              </a:rPr>
              <a:t>, использовавшееся на </a:t>
            </a:r>
            <a:r>
              <a:rPr lang="ru-RU" sz="2400" b="1" dirty="0">
                <a:solidFill>
                  <a:srgbClr val="C00000"/>
                </a:solidFill>
                <a:hlinkClick r:id="rId5" tooltip="Волга (река)"/>
              </a:rPr>
              <a:t>Волге</a:t>
            </a:r>
            <a:r>
              <a:rPr lang="ru-RU" sz="2400" b="1" dirty="0">
                <a:solidFill>
                  <a:srgbClr val="C00000"/>
                </a:solidFill>
              </a:rPr>
              <a:t>, </a:t>
            </a:r>
            <a:r>
              <a:rPr lang="ru-RU" sz="2400" b="1" dirty="0">
                <a:solidFill>
                  <a:srgbClr val="C00000"/>
                </a:solidFill>
                <a:hlinkClick r:id="rId6" tooltip="Мариинская водная система"/>
              </a:rPr>
              <a:t>Мариинской водной системе</a:t>
            </a:r>
            <a:r>
              <a:rPr lang="ru-RU" sz="2400" b="1" dirty="0">
                <a:solidFill>
                  <a:srgbClr val="C00000"/>
                </a:solidFill>
              </a:rPr>
              <a:t> и </a:t>
            </a:r>
            <a:r>
              <a:rPr lang="ru-RU" sz="2400" b="1" dirty="0">
                <a:solidFill>
                  <a:srgbClr val="C00000"/>
                </a:solidFill>
                <a:hlinkClick r:id="rId7" tooltip="Каспийское море"/>
              </a:rPr>
              <a:t>Каспийском море</a:t>
            </a:r>
            <a:r>
              <a:rPr lang="ru-RU" sz="2400" b="1" dirty="0">
                <a:solidFill>
                  <a:srgbClr val="C00000"/>
                </a:solidFill>
              </a:rPr>
              <a:t> в XVIII—XIX веках.</a:t>
            </a:r>
            <a:endParaRPr lang="ru-RU" sz="2400" b="1" dirty="0">
              <a:solidFill>
                <a:srgbClr val="C00000"/>
              </a:solidFill>
            </a:endParaRPr>
          </a:p>
        </p:txBody>
      </p:sp>
      <p:pic>
        <p:nvPicPr>
          <p:cNvPr id="6146" name="Picture 2" descr="https://upload.wikimedia.org/wikipedia/commons/thumb/1/19/%D0%A0%D0%B0%D1%81%D1%88%D0%B8%D0%B2%D0%B0_%D0%BC%D0%B0%D0%BD%D0%B3%D0%B8%D1%88%D0%BB%D0%B0%D0%BA%D1%81%D0%BA%D0%B0%D1%8F.jpg/300px-%D0%A0%D0%B0%D1%81%D1%88%D0%B8%D0%B2%D0%B0_%D0%BC%D0%B0%D0%BD%D0%B3%D0%B8%D1%88%D0%BB%D0%B0%D0%BA%D1%81%D0%BA%D0%B0%D1%8F.jpg"/>
          <p:cNvPicPr>
            <a:picLocks noGrp="1" noChangeAspect="1" noChangeArrowheads="1"/>
          </p:cNvPicPr>
          <p:nvPr>
            <p:ph idx="1"/>
          </p:nvPr>
        </p:nvPicPr>
        <p:blipFill>
          <a:blip r:embed="rId8">
            <a:extLst>
              <a:ext uri="{28A0092B-C50C-407E-A947-70E740481C1C}">
                <a14:useLocalDpi xmlns:a14="http://schemas.microsoft.com/office/drawing/2010/main" val="0"/>
              </a:ext>
            </a:extLst>
          </a:blip>
          <a:srcRect/>
          <a:stretch>
            <a:fillRect/>
          </a:stretch>
        </p:blipFill>
        <p:spPr bwMode="auto">
          <a:xfrm>
            <a:off x="3025588" y="2321169"/>
            <a:ext cx="5692728" cy="4150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062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80882" y="609600"/>
            <a:ext cx="8740589" cy="1205752"/>
          </a:xfrm>
        </p:spPr>
        <p:txBody>
          <a:bodyPr>
            <a:noAutofit/>
          </a:bodyPr>
          <a:lstStyle/>
          <a:p>
            <a:r>
              <a:rPr lang="ru-RU" sz="2000" b="1" dirty="0">
                <a:solidFill>
                  <a:srgbClr val="C00000"/>
                </a:solidFill>
              </a:rPr>
              <a:t>В Российской империи «столицей бурлаков» с начала XIX века назвали город </a:t>
            </a:r>
            <a:r>
              <a:rPr lang="ru-RU" sz="2000" b="1" dirty="0">
                <a:solidFill>
                  <a:srgbClr val="C00000"/>
                </a:solidFill>
                <a:hlinkClick r:id="rId2" tooltip="Рыбинск"/>
              </a:rPr>
              <a:t>Рыбинск</a:t>
            </a:r>
            <a:r>
              <a:rPr lang="ru-RU" sz="2000" b="1" dirty="0">
                <a:solidFill>
                  <a:srgbClr val="C00000"/>
                </a:solidFill>
              </a:rPr>
              <a:t>. </a:t>
            </a:r>
            <a:r>
              <a:rPr lang="ru-RU" sz="2000" b="1" dirty="0" smtClean="0">
                <a:solidFill>
                  <a:srgbClr val="C00000"/>
                </a:solidFill>
              </a:rPr>
              <a:t/>
            </a:r>
            <a:br>
              <a:rPr lang="ru-RU" sz="2000" b="1" dirty="0" smtClean="0">
                <a:solidFill>
                  <a:srgbClr val="C00000"/>
                </a:solidFill>
              </a:rPr>
            </a:br>
            <a:r>
              <a:rPr lang="ru-RU" sz="2000" b="1" dirty="0" smtClean="0">
                <a:solidFill>
                  <a:srgbClr val="C00000"/>
                </a:solidFill>
              </a:rPr>
              <a:t>В </a:t>
            </a:r>
            <a:r>
              <a:rPr lang="ru-RU" sz="2000" b="1" dirty="0">
                <a:solidFill>
                  <a:srgbClr val="C00000"/>
                </a:solidFill>
              </a:rPr>
              <a:t>летнюю навигацию через Рыбинск проходила четвертая часть всего российского бурлачества</a:t>
            </a:r>
            <a:r>
              <a:rPr lang="ru-RU" sz="2000" dirty="0">
                <a:solidFill>
                  <a:srgbClr val="C00000"/>
                </a:solidFill>
              </a:rPr>
              <a:t>.</a:t>
            </a:r>
            <a:endParaRPr lang="ru-RU" sz="2000" dirty="0">
              <a:solidFill>
                <a:srgbClr val="C00000"/>
              </a:solidFill>
            </a:endParaRPr>
          </a:p>
        </p:txBody>
      </p:sp>
      <p:pic>
        <p:nvPicPr>
          <p:cNvPr id="2052" name="Picture 4" descr="Rybinsk viewd from Volga.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80882" y="1815352"/>
            <a:ext cx="8740589" cy="4410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7570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1600" b="1" dirty="0">
                <a:solidFill>
                  <a:srgbClr val="C00000"/>
                </a:solidFill>
              </a:rPr>
              <a:t>Бурлацкий труд являлся сезонным. Лодки тянули по «большой воде»: весной и осенью. Для выполнения заказа бурлаки объединялись в артели. Труд бурлака был крайне тяжёлым и монотонным. Скорость передвижения зависела от силы попутного или встречного ветра. При попутном ветре на судне (расшиве) поднимался парус, который значительно ускорял передвижение. Выдерживать темп движения бурлакам помогали песни. Одной из известных бурлацких песен является «</a:t>
            </a:r>
            <a:r>
              <a:rPr lang="ru-RU" sz="1600" b="1" dirty="0">
                <a:solidFill>
                  <a:srgbClr val="C00000"/>
                </a:solidFill>
                <a:hlinkClick r:id="rId2" tooltip="Дубинушка"/>
              </a:rPr>
              <a:t>Эх, дубинушка, ухнем</a:t>
            </a:r>
            <a:r>
              <a:rPr lang="ru-RU" sz="1600" b="1" dirty="0">
                <a:solidFill>
                  <a:srgbClr val="C00000"/>
                </a:solidFill>
              </a:rPr>
              <a:t>», которая обычно пелась для координации сил артели в один из самых тяжёлых моментов: </a:t>
            </a:r>
            <a:r>
              <a:rPr lang="ru-RU" sz="1600" b="1" dirty="0" err="1">
                <a:solidFill>
                  <a:srgbClr val="C00000"/>
                </a:solidFill>
              </a:rPr>
              <a:t>страгивании</a:t>
            </a:r>
            <a:r>
              <a:rPr lang="ru-RU" sz="1600" b="1" dirty="0">
                <a:solidFill>
                  <a:srgbClr val="C00000"/>
                </a:solidFill>
              </a:rPr>
              <a:t> расшивы с места после подъёма якоря.</a:t>
            </a:r>
            <a:endParaRPr lang="ru-RU" sz="1600" b="1" dirty="0">
              <a:solidFill>
                <a:srgbClr val="C00000"/>
              </a:solidFill>
            </a:endParaRPr>
          </a:p>
        </p:txBody>
      </p:sp>
      <p:pic>
        <p:nvPicPr>
          <p:cNvPr id="3074" name="Picture 2" descr="https://upload.wikimedia.org/wikipedia/commons/thumb/1/11/Burlaks_walking.jpg/173px-Burlaks_walking.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43000" y="2246219"/>
            <a:ext cx="4574491" cy="396632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4200094" y="6185647"/>
            <a:ext cx="4155142" cy="3523129"/>
          </a:xfrm>
          <a:prstGeom prst="rect">
            <a:avLst/>
          </a:prstGeom>
          <a:noFill/>
        </p:spPr>
        <p:txBody>
          <a:bodyPr wrap="square" rtlCol="0">
            <a:spAutoFit/>
          </a:bodyPr>
          <a:lstStyle/>
          <a:p>
            <a:endParaRPr lang="ru-RU" dirty="0"/>
          </a:p>
        </p:txBody>
      </p:sp>
      <p:pic>
        <p:nvPicPr>
          <p:cNvPr id="8" name="Picture 4" descr="https://upload.wikimedia.org/wikipedia/commons/thumb/e/e0/Burlakwomen.jpg/214px-Burlakwome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9447" y="2246219"/>
            <a:ext cx="5078436" cy="3939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4863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0351" y="593463"/>
            <a:ext cx="9875520" cy="1356360"/>
          </a:xfrm>
        </p:spPr>
        <p:txBody>
          <a:bodyPr>
            <a:normAutofit fontScale="90000"/>
          </a:bodyPr>
          <a:lstStyle/>
          <a:p>
            <a:pPr algn="ctr"/>
            <a:r>
              <a:rPr lang="ru-RU" dirty="0">
                <a:solidFill>
                  <a:srgbClr val="C00000"/>
                </a:solidFill>
              </a:rPr>
              <a:t>«Бурлаки на Волге» </a:t>
            </a:r>
            <a:r>
              <a:rPr lang="ru-RU" dirty="0" smtClean="0">
                <a:solidFill>
                  <a:srgbClr val="C00000"/>
                </a:solidFill>
              </a:rPr>
              <a:t/>
            </a:r>
            <a:br>
              <a:rPr lang="ru-RU" dirty="0" smtClean="0">
                <a:solidFill>
                  <a:srgbClr val="C00000"/>
                </a:solidFill>
              </a:rPr>
            </a:br>
            <a:r>
              <a:rPr lang="ru-RU" dirty="0" smtClean="0">
                <a:solidFill>
                  <a:srgbClr val="C00000"/>
                </a:solidFill>
              </a:rPr>
              <a:t>— </a:t>
            </a:r>
            <a:r>
              <a:rPr lang="ru-RU" dirty="0">
                <a:solidFill>
                  <a:srgbClr val="C00000"/>
                </a:solidFill>
              </a:rPr>
              <a:t>скульптурный памятник в Самаре (2014</a:t>
            </a:r>
            <a:r>
              <a:rPr lang="ru-RU" dirty="0" smtClean="0">
                <a:solidFill>
                  <a:srgbClr val="C00000"/>
                </a:solidFill>
              </a:rPr>
              <a:t>)</a:t>
            </a:r>
            <a:endParaRPr lang="ru-RU" dirty="0">
              <a:solidFill>
                <a:srgbClr val="C00000"/>
              </a:solidFill>
            </a:endParaRPr>
          </a:p>
        </p:txBody>
      </p:sp>
      <p:pic>
        <p:nvPicPr>
          <p:cNvPr id="7170" name="Picture 2" descr="Памятник «Бурлаки на Волге» (Самара)"/>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38835" y="2057400"/>
            <a:ext cx="8794377" cy="4370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408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just"/>
            <a:r>
              <a:rPr lang="ru-RU" sz="2000" b="1" dirty="0">
                <a:solidFill>
                  <a:srgbClr val="C00000"/>
                </a:solidFill>
              </a:rPr>
              <a:t>В СССР бурлацкая тяга была запрещена в 1929 году постановлением </a:t>
            </a:r>
            <a:r>
              <a:rPr lang="ru-RU" sz="2000" b="1" dirty="0">
                <a:solidFill>
                  <a:srgbClr val="C00000"/>
                </a:solidFill>
                <a:hlinkClick r:id="rId2" tooltip="Народный комиссариат путей сообщения"/>
              </a:rPr>
              <a:t>НКПС</a:t>
            </a:r>
            <a:r>
              <a:rPr lang="ru-RU" sz="2000" b="1" dirty="0">
                <a:solidFill>
                  <a:srgbClr val="C00000"/>
                </a:solidFill>
              </a:rPr>
              <a:t>, в подчинении которого до 1931 года был и речной транспорт</a:t>
            </a:r>
            <a:r>
              <a:rPr lang="ru-RU" sz="2000" b="1" dirty="0" smtClean="0">
                <a:solidFill>
                  <a:srgbClr val="C00000"/>
                </a:solidFill>
              </a:rPr>
              <a:t>.</a:t>
            </a:r>
            <a:br>
              <a:rPr lang="ru-RU" sz="2000" b="1" dirty="0" smtClean="0">
                <a:solidFill>
                  <a:srgbClr val="C00000"/>
                </a:solidFill>
              </a:rPr>
            </a:br>
            <a:r>
              <a:rPr lang="ru-RU" sz="2000" b="1" dirty="0" smtClean="0">
                <a:solidFill>
                  <a:srgbClr val="C00000"/>
                </a:solidFill>
              </a:rPr>
              <a:t> </a:t>
            </a:r>
            <a:r>
              <a:rPr lang="ru-RU" sz="2000" b="1" dirty="0">
                <a:solidFill>
                  <a:srgbClr val="C00000"/>
                </a:solidFill>
              </a:rPr>
              <a:t>Однако в годы </a:t>
            </a:r>
            <a:r>
              <a:rPr lang="ru-RU" sz="2000" b="1" dirty="0">
                <a:solidFill>
                  <a:srgbClr val="C00000"/>
                </a:solidFill>
                <a:hlinkClick r:id="rId3" tooltip="Великая Отечественная война"/>
              </a:rPr>
              <a:t>Великой Отечественной войны</a:t>
            </a:r>
            <a:r>
              <a:rPr lang="ru-RU" sz="2000" b="1" dirty="0">
                <a:solidFill>
                  <a:srgbClr val="C00000"/>
                </a:solidFill>
              </a:rPr>
              <a:t> на ряде малых рек, ввиду отсутствия буксиров, бурлацкая тяга имела ограниченное применение.</a:t>
            </a:r>
            <a:endParaRPr lang="ru-RU" sz="2000" b="1" dirty="0">
              <a:solidFill>
                <a:srgbClr val="C00000"/>
              </a:solidFill>
            </a:endParaRPr>
          </a:p>
        </p:txBody>
      </p:sp>
      <p:pic>
        <p:nvPicPr>
          <p:cNvPr id="5124" name="Picture 4" descr="https://upload.wikimedia.org/wikipedia/commons/thumb/d/d4/%D0%94%D0%B0%D1%82%D1%8B_%D0%92%D0%B5%D0%BB%D0%B8%D0%BA%D0%BE%D0%B9_%D0%9E%D1%82%D0%B5%D1%87%D0%B5%D1%81%D1%82%D0%B2%D0%B5%D0%BD%D0%BD%D0%BE%D0%B9_%D0%B2%D0%BE%D0%B9%D0%BD%D1%8B.jpg/200px-%D0%94%D0%B0%D1%82%D1%8B_%D0%92%D0%B5%D0%BB%D0%B8%D0%BA%D0%BE%D0%B9_%D0%9E%D1%82%D0%B5%D1%87%D0%B5%D1%81%D1%82%D0%B2%D0%B5%D0%BD%D0%BD%D0%BE%D0%B9_%D0%B2%D0%BE%D0%B9%D0%BD%D1%8B.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039034" y="2164976"/>
            <a:ext cx="5593977" cy="4168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7774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3000" y="443753"/>
            <a:ext cx="9875520" cy="1801905"/>
          </a:xfrm>
        </p:spPr>
        <p:txBody>
          <a:bodyPr>
            <a:normAutofit fontScale="90000"/>
          </a:bodyPr>
          <a:lstStyle/>
          <a:p>
            <a:pPr algn="just"/>
            <a:r>
              <a:rPr lang="ru-RU" sz="1600" b="1" dirty="0">
                <a:solidFill>
                  <a:srgbClr val="C00000"/>
                </a:solidFill>
              </a:rPr>
              <a:t>Скульптурная композиция "Бурлаки на Волге" была открыта в честь </a:t>
            </a:r>
            <a:r>
              <a:rPr lang="ru-RU" sz="1600" b="1" u="sng" dirty="0">
                <a:solidFill>
                  <a:srgbClr val="C00000"/>
                </a:solidFill>
              </a:rPr>
              <a:t>170-летия</a:t>
            </a:r>
            <a:r>
              <a:rPr lang="ru-RU" sz="1600" b="1" dirty="0">
                <a:solidFill>
                  <a:srgbClr val="C00000"/>
                </a:solidFill>
              </a:rPr>
              <a:t> со дня рождения ее художника, выдающегося русского живописца – Илья Репина и связана с его пребыванием в Самаре. Во время церемонии открытия памятника прошла также выставка репродукций его картин. Картина "Бурлаки на Волге" является одной из самых знаменитых работ художника. Перед написанием этой картины, Репин путешествовал сначала по Неве, а затем и по Волге. Огромное впечатление произвело на него знакомство с людьми этой тяжелой профессии, когда он впервые на фоне празднично одетых и прогуливающихся вдоль берега горожан увидел бурлаков в лямке, тянущих баржу. Бурлаками были наемные рабочие, которые тянули речное судно против течения, их труд был сезонным, так как они тянули лодки весной и осенью. Самой известной песней, исполняемой бурлаками, была «Эх, дубинушка, ухнем». </a:t>
            </a:r>
            <a:endParaRPr lang="ru-RU" sz="1600" b="1" dirty="0">
              <a:solidFill>
                <a:srgbClr val="C00000"/>
              </a:solidFill>
            </a:endParaRPr>
          </a:p>
        </p:txBody>
      </p:sp>
      <p:pic>
        <p:nvPicPr>
          <p:cNvPr id="8196" name="Picture 4" descr="Илья Репин"/>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3000" y="2366682"/>
            <a:ext cx="3509682" cy="3899647"/>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День открытых дверей» в усадьбе Ильи Репин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417518"/>
            <a:ext cx="5177118" cy="377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66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H="1">
            <a:off x="1143000" y="1497479"/>
            <a:ext cx="9453282" cy="169956"/>
          </a:xfrm>
        </p:spPr>
        <p:txBody>
          <a:bodyPr>
            <a:normAutofit fontScale="90000"/>
          </a:bodyPr>
          <a:lstStyle/>
          <a:p>
            <a:pPr algn="ctr"/>
            <a:r>
              <a:rPr lang="ru-RU" dirty="0" smtClean="0">
                <a:solidFill>
                  <a:srgbClr val="C00000"/>
                </a:solidFill>
              </a:rPr>
              <a:t>«На волге» А Н. Некрасов</a:t>
            </a:r>
            <a:br>
              <a:rPr lang="ru-RU" dirty="0" smtClean="0">
                <a:solidFill>
                  <a:srgbClr val="C00000"/>
                </a:solidFill>
              </a:rPr>
            </a:br>
            <a:r>
              <a:rPr lang="ru-RU" dirty="0">
                <a:solidFill>
                  <a:srgbClr val="C00000"/>
                </a:solidFill>
              </a:rPr>
              <a:t/>
            </a:r>
            <a:br>
              <a:rPr lang="ru-RU" dirty="0">
                <a:solidFill>
                  <a:srgbClr val="C00000"/>
                </a:solidFill>
              </a:rPr>
            </a:br>
            <a:endParaRPr lang="ru-RU" dirty="0">
              <a:solidFill>
                <a:srgbClr val="C00000"/>
              </a:solidFill>
            </a:endParaRPr>
          </a:p>
        </p:txBody>
      </p:sp>
      <p:sp>
        <p:nvSpPr>
          <p:cNvPr id="3" name="Объект 2"/>
          <p:cNvSpPr>
            <a:spLocks noGrp="1"/>
          </p:cNvSpPr>
          <p:nvPr>
            <p:ph idx="1"/>
          </p:nvPr>
        </p:nvSpPr>
        <p:spPr>
          <a:xfrm>
            <a:off x="1143000" y="1882588"/>
            <a:ext cx="4437529" cy="4213412"/>
          </a:xfrm>
        </p:spPr>
        <p:txBody>
          <a:bodyPr>
            <a:noAutofit/>
          </a:bodyPr>
          <a:lstStyle/>
          <a:p>
            <a:pPr algn="ctr"/>
            <a:r>
              <a:rPr lang="ru-RU" sz="2000" b="1" i="1" dirty="0">
                <a:solidFill>
                  <a:srgbClr val="C00000"/>
                </a:solidFill>
              </a:rPr>
              <a:t>В каких-то розовых мечтах</a:t>
            </a:r>
            <a:r>
              <a:rPr lang="ru-RU" sz="2000" b="1" i="1" dirty="0">
                <a:solidFill>
                  <a:srgbClr val="C00000"/>
                </a:solidFill>
              </a:rPr>
              <a:t/>
            </a:r>
            <a:br>
              <a:rPr lang="ru-RU" sz="2000" b="1" i="1" dirty="0">
                <a:solidFill>
                  <a:srgbClr val="C00000"/>
                </a:solidFill>
              </a:rPr>
            </a:br>
            <a:r>
              <a:rPr lang="ru-RU" sz="2000" b="1" i="1" dirty="0">
                <a:solidFill>
                  <a:srgbClr val="C00000"/>
                </a:solidFill>
              </a:rPr>
              <a:t>Я позабылся. Сон и зной</a:t>
            </a:r>
            <a:r>
              <a:rPr lang="ru-RU" sz="2000" b="1" i="1" dirty="0">
                <a:solidFill>
                  <a:srgbClr val="C00000"/>
                </a:solidFill>
              </a:rPr>
              <a:t/>
            </a:r>
            <a:br>
              <a:rPr lang="ru-RU" sz="2000" b="1" i="1" dirty="0">
                <a:solidFill>
                  <a:srgbClr val="C00000"/>
                </a:solidFill>
              </a:rPr>
            </a:br>
            <a:r>
              <a:rPr lang="ru-RU" sz="2000" b="1" i="1" dirty="0">
                <a:solidFill>
                  <a:srgbClr val="C00000"/>
                </a:solidFill>
              </a:rPr>
              <a:t>Уже царили надо мной.</a:t>
            </a:r>
            <a:r>
              <a:rPr lang="ru-RU" sz="2000" b="1" i="1" dirty="0">
                <a:solidFill>
                  <a:srgbClr val="C00000"/>
                </a:solidFill>
              </a:rPr>
              <a:t/>
            </a:r>
            <a:br>
              <a:rPr lang="ru-RU" sz="2000" b="1" i="1" dirty="0">
                <a:solidFill>
                  <a:srgbClr val="C00000"/>
                </a:solidFill>
              </a:rPr>
            </a:br>
            <a:r>
              <a:rPr lang="ru-RU" sz="2000" b="1" i="1" dirty="0">
                <a:solidFill>
                  <a:srgbClr val="C00000"/>
                </a:solidFill>
              </a:rPr>
              <a:t>Но вдруг я стоны услыхал,</a:t>
            </a:r>
            <a:r>
              <a:rPr lang="ru-RU" sz="2000" b="1" i="1" dirty="0">
                <a:solidFill>
                  <a:srgbClr val="C00000"/>
                </a:solidFill>
              </a:rPr>
              <a:t/>
            </a:r>
            <a:br>
              <a:rPr lang="ru-RU" sz="2000" b="1" i="1" dirty="0">
                <a:solidFill>
                  <a:srgbClr val="C00000"/>
                </a:solidFill>
              </a:rPr>
            </a:br>
            <a:r>
              <a:rPr lang="ru-RU" sz="2000" b="1" i="1" dirty="0">
                <a:solidFill>
                  <a:srgbClr val="C00000"/>
                </a:solidFill>
              </a:rPr>
              <a:t>И взор мой на берег упал.</a:t>
            </a:r>
            <a:r>
              <a:rPr lang="ru-RU" sz="2000" b="1" i="1" dirty="0">
                <a:solidFill>
                  <a:srgbClr val="C00000"/>
                </a:solidFill>
              </a:rPr>
              <a:t/>
            </a:r>
            <a:br>
              <a:rPr lang="ru-RU" sz="2000" b="1" i="1" dirty="0">
                <a:solidFill>
                  <a:srgbClr val="C00000"/>
                </a:solidFill>
              </a:rPr>
            </a:br>
            <a:r>
              <a:rPr lang="ru-RU" sz="2000" b="1" i="1" dirty="0">
                <a:solidFill>
                  <a:srgbClr val="C00000"/>
                </a:solidFill>
              </a:rPr>
              <a:t>Почти пригнувшись головой</a:t>
            </a:r>
            <a:r>
              <a:rPr lang="ru-RU" sz="2000" b="1" i="1" dirty="0">
                <a:solidFill>
                  <a:srgbClr val="C00000"/>
                </a:solidFill>
              </a:rPr>
              <a:t/>
            </a:r>
            <a:br>
              <a:rPr lang="ru-RU" sz="2000" b="1" i="1" dirty="0">
                <a:solidFill>
                  <a:srgbClr val="C00000"/>
                </a:solidFill>
              </a:rPr>
            </a:br>
            <a:r>
              <a:rPr lang="ru-RU" sz="2000" b="1" i="1" dirty="0">
                <a:solidFill>
                  <a:srgbClr val="C00000"/>
                </a:solidFill>
              </a:rPr>
              <a:t>К ногам, обвитым бечевой,</a:t>
            </a:r>
            <a:r>
              <a:rPr lang="ru-RU" sz="2000" b="1" i="1" dirty="0">
                <a:solidFill>
                  <a:srgbClr val="C00000"/>
                </a:solidFill>
              </a:rPr>
              <a:t/>
            </a:r>
            <a:br>
              <a:rPr lang="ru-RU" sz="2000" b="1" i="1" dirty="0">
                <a:solidFill>
                  <a:srgbClr val="C00000"/>
                </a:solidFill>
              </a:rPr>
            </a:br>
            <a:r>
              <a:rPr lang="ru-RU" sz="2000" b="1" i="1" dirty="0">
                <a:solidFill>
                  <a:srgbClr val="C00000"/>
                </a:solidFill>
              </a:rPr>
              <a:t>Обутым в лапти, вдоль реки</a:t>
            </a:r>
            <a:r>
              <a:rPr lang="ru-RU" sz="2000" b="1" i="1" dirty="0">
                <a:solidFill>
                  <a:srgbClr val="C00000"/>
                </a:solidFill>
              </a:rPr>
              <a:t/>
            </a:r>
            <a:br>
              <a:rPr lang="ru-RU" sz="2000" b="1" i="1" dirty="0">
                <a:solidFill>
                  <a:srgbClr val="C00000"/>
                </a:solidFill>
              </a:rPr>
            </a:br>
            <a:r>
              <a:rPr lang="ru-RU" sz="2000" b="1" i="1" dirty="0">
                <a:solidFill>
                  <a:srgbClr val="C00000"/>
                </a:solidFill>
              </a:rPr>
              <a:t>Ползли гурьбою бурлаки,</a:t>
            </a:r>
            <a:r>
              <a:rPr lang="ru-RU" sz="2000" b="1" i="1" dirty="0">
                <a:solidFill>
                  <a:srgbClr val="C00000"/>
                </a:solidFill>
              </a:rPr>
              <a:t/>
            </a:r>
            <a:br>
              <a:rPr lang="ru-RU" sz="2000" b="1" i="1" dirty="0">
                <a:solidFill>
                  <a:srgbClr val="C00000"/>
                </a:solidFill>
              </a:rPr>
            </a:br>
            <a:r>
              <a:rPr lang="ru-RU" sz="2000" b="1" i="1" dirty="0">
                <a:solidFill>
                  <a:srgbClr val="C00000"/>
                </a:solidFill>
              </a:rPr>
              <a:t>И был невыносимо дик</a:t>
            </a:r>
            <a:r>
              <a:rPr lang="ru-RU" sz="2000" b="1" i="1" dirty="0">
                <a:solidFill>
                  <a:srgbClr val="C00000"/>
                </a:solidFill>
              </a:rPr>
              <a:t/>
            </a:r>
            <a:br>
              <a:rPr lang="ru-RU" sz="2000" b="1" i="1" dirty="0">
                <a:solidFill>
                  <a:srgbClr val="C00000"/>
                </a:solidFill>
              </a:rPr>
            </a:br>
            <a:r>
              <a:rPr lang="ru-RU" sz="2000" b="1" i="1" dirty="0">
                <a:solidFill>
                  <a:srgbClr val="C00000"/>
                </a:solidFill>
              </a:rPr>
              <a:t>И страшно ясен в тишине</a:t>
            </a:r>
            <a:r>
              <a:rPr lang="ru-RU" sz="2000" b="1" i="1" dirty="0">
                <a:solidFill>
                  <a:srgbClr val="C00000"/>
                </a:solidFill>
              </a:rPr>
              <a:t/>
            </a:r>
            <a:br>
              <a:rPr lang="ru-RU" sz="2000" b="1" i="1" dirty="0">
                <a:solidFill>
                  <a:srgbClr val="C00000"/>
                </a:solidFill>
              </a:rPr>
            </a:br>
            <a:r>
              <a:rPr lang="ru-RU" sz="2000" b="1" i="1" dirty="0">
                <a:solidFill>
                  <a:srgbClr val="C00000"/>
                </a:solidFill>
              </a:rPr>
              <a:t>Их мерный похоронный крик —</a:t>
            </a:r>
            <a:r>
              <a:rPr lang="ru-RU" sz="2000" b="1" i="1" dirty="0">
                <a:solidFill>
                  <a:srgbClr val="C00000"/>
                </a:solidFill>
              </a:rPr>
              <a:t/>
            </a:r>
            <a:br>
              <a:rPr lang="ru-RU" sz="2000" b="1" i="1" dirty="0">
                <a:solidFill>
                  <a:srgbClr val="C00000"/>
                </a:solidFill>
              </a:rPr>
            </a:br>
            <a:r>
              <a:rPr lang="ru-RU" sz="2000" b="1" i="1" dirty="0">
                <a:solidFill>
                  <a:srgbClr val="C00000"/>
                </a:solidFill>
              </a:rPr>
              <a:t>И сердце дрогнуло во мне.</a:t>
            </a:r>
            <a:endParaRPr lang="ru-RU" sz="2000" b="1" i="1" dirty="0">
              <a:solidFill>
                <a:srgbClr val="C00000"/>
              </a:solidFill>
            </a:endParaRPr>
          </a:p>
        </p:txBody>
      </p:sp>
      <p:sp>
        <p:nvSpPr>
          <p:cNvPr id="5" name="AutoShape 3" descr="Кто такие бурлаки: рабы или профессионалы? | ИСТОРИЯ | Яндекс Дзен"/>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5" descr="Кто такие бурлаки: рабы или профессионалы? | ИСТОРИЯ | Яндекс Дзен"/>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9223" name="Picture 7" descr="Кто такие бурлаки: рабы или профессионалы? | ИСТОРИЯ | Яндекс Дзен"/>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9435" y="2097741"/>
            <a:ext cx="4356847" cy="3331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8159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spTree>
    <p:extLst>
      <p:ext uri="{BB962C8B-B14F-4D97-AF65-F5344CB8AC3E}">
        <p14:creationId xmlns:p14="http://schemas.microsoft.com/office/powerpoint/2010/main" val="3754581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spTree>
    <p:extLst>
      <p:ext uri="{BB962C8B-B14F-4D97-AF65-F5344CB8AC3E}">
        <p14:creationId xmlns:p14="http://schemas.microsoft.com/office/powerpoint/2010/main" val="2443153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spTree>
    <p:extLst>
      <p:ext uri="{BB962C8B-B14F-4D97-AF65-F5344CB8AC3E}">
        <p14:creationId xmlns:p14="http://schemas.microsoft.com/office/powerpoint/2010/main" val="4292328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spTree>
    <p:extLst>
      <p:ext uri="{BB962C8B-B14F-4D97-AF65-F5344CB8AC3E}">
        <p14:creationId xmlns:p14="http://schemas.microsoft.com/office/powerpoint/2010/main" val="409964007"/>
      </p:ext>
    </p:extLst>
  </p:cSld>
  <p:clrMapOvr>
    <a:masterClrMapping/>
  </p:clrMapOvr>
</p:sld>
</file>

<file path=ppt/theme/theme1.xml><?xml version="1.0" encoding="utf-8"?>
<a:theme xmlns:a="http://schemas.openxmlformats.org/drawingml/2006/main" name="Базис">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TM03457444[[fn=Основа]]</Template>
  <TotalTime>41</TotalTime>
  <Words>175</Words>
  <Application>Microsoft Office PowerPoint</Application>
  <PresentationFormat>Широкоэкранный</PresentationFormat>
  <Paragraphs>16</Paragraphs>
  <Slides>14</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14</vt:i4>
      </vt:variant>
    </vt:vector>
  </HeadingPairs>
  <TitlesOfParts>
    <vt:vector size="18" baseType="lpstr">
      <vt:lpstr>Arial</vt:lpstr>
      <vt:lpstr>Corbel</vt:lpstr>
      <vt:lpstr>Times New Roman</vt:lpstr>
      <vt:lpstr>Базис</vt:lpstr>
      <vt:lpstr>Кто такие Бурлаки?</vt:lpstr>
      <vt:lpstr>Происхождение слова БУРЛАК</vt:lpstr>
      <vt:lpstr>Бурлакам посвящена известная картина  «Бурлаки на Волге» Ильи Репина</vt:lpstr>
      <vt:lpstr>В XVIII—XIX веках основным типом судна, водимым бурлацким трудом, была расшива. Расши́ва — парусное речное плоскодонное судно, использовавшееся на Волге, Мариинской водной системе и Каспийском море в XVIII—XIX веках.</vt:lpstr>
      <vt:lpstr>В Российской империи «столицей бурлаков» с начала XIX века назвали город Рыбинск.  В летнюю навигацию через Рыбинск проходила четвертая часть всего российского бурлачества.</vt:lpstr>
      <vt:lpstr>Бурлацкий труд являлся сезонным. Лодки тянули по «большой воде»: весной и осенью. Для выполнения заказа бурлаки объединялись в артели. Труд бурлака был крайне тяжёлым и монотонным. Скорость передвижения зависела от силы попутного или встречного ветра. При попутном ветре на судне (расшиве) поднимался парус, который значительно ускорял передвижение. Выдерживать темп движения бурлакам помогали песни. Одной из известных бурлацких песен является «Эх, дубинушка, ухнем», которая обычно пелась для координации сил артели в один из самых тяжёлых моментов: страгивании расшивы с места после подъёма якоря.</vt:lpstr>
      <vt:lpstr>«Бурлаки на Волге»  — скульптурный памятник в Самаре (2014)</vt:lpstr>
      <vt:lpstr>В СССР бурлацкая тяга была запрещена в 1929 году постановлением НКПС, в подчинении которого до 1931 года был и речной транспорт.  Однако в годы Великой Отечественной войны на ряде малых рек, ввиду отсутствия буксиров, бурлацкая тяга имела ограниченное применение.</vt:lpstr>
      <vt:lpstr>Скульптурная композиция "Бурлаки на Волге" была открыта в честь 170-летия со дня рождения ее художника, выдающегося русского живописца – Илья Репина и связана с его пребыванием в Самаре. Во время церемонии открытия памятника прошла также выставка репродукций его картин. Картина "Бурлаки на Волге" является одной из самых знаменитых работ художника. Перед написанием этой картины, Репин путешествовал сначала по Неве, а затем и по Волге. Огромное впечатление произвело на него знакомство с людьми этой тяжелой профессии, когда он впервые на фоне празднично одетых и прогуливающихся вдоль берега горожан увидел бурлаков в лямке, тянущих баржу. Бурлаками были наемные рабочие, которые тянули речное судно против течения, их труд был сезонным, так как они тянули лодки весной и осенью. Самой известной песней, исполняемой бурлаками, была «Эх, дубинушка, ухнем». </vt:lpstr>
      <vt:lpstr>«На волге» А Н. Некрасов  </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Галина Стальмакова</dc:creator>
  <cp:lastModifiedBy>Галина Стальмакова</cp:lastModifiedBy>
  <cp:revision>5</cp:revision>
  <dcterms:created xsi:type="dcterms:W3CDTF">2020-05-11T14:40:10Z</dcterms:created>
  <dcterms:modified xsi:type="dcterms:W3CDTF">2020-05-11T15:21:33Z</dcterms:modified>
</cp:coreProperties>
</file>