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-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ru.wikipedia.org/wiki/%D0%92%D0%B0%D1%80%D1%88%D0%B0%D0%B2%D0%BE-%D0%92%D0%B5%D0%BD%D1%81%D0%BA%D0%B0%D1%8F_%D0%B6%D0%B5%D0%BB%D0%B5%D0%B7%D0%BD%D0%B0%D1%8F_%D0%B4%D0%BE%D1%80%D0%BE%D0%B3%D0%B0" TargetMode="External"/><Relationship Id="rId7" Type="http://schemas.openxmlformats.org/officeDocument/2006/relationships/hyperlink" Target="https://ru.wikipedia.org/wiki/%D0%9F%D0%B0%D0%B2%D0%BB%D0%BE%D0%B2%D1%81%D0%BA_(%D0%A1%D0%B0%D0%BD%D0%BA%D1%82-%D0%9F%D0%B5%D1%82%D0%B5%D1%80%D0%B1%D1%83%D1%80%D0%B3)" TargetMode="External"/><Relationship Id="rId2" Type="http://schemas.openxmlformats.org/officeDocument/2006/relationships/hyperlink" Target="https://ru.wikipedia.org/wiki/1840_%D0%B3%D0%BE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1%83%D1%88%D0%BA%D0%B8%D0%BD_(%D0%B3%D0%BE%D1%80%D0%BE%D0%B4)" TargetMode="External"/><Relationship Id="rId5" Type="http://schemas.openxmlformats.org/officeDocument/2006/relationships/hyperlink" Target="https://ru.wikipedia.org/wiki/%D0%A1%D0%B0%D0%BD%D0%BA%D1%82-%D0%9F%D0%B5%D1%82%D0%B5%D1%80%D0%B1%D1%83%D1%80%D0%B3" TargetMode="External"/><Relationship Id="rId4" Type="http://schemas.openxmlformats.org/officeDocument/2006/relationships/hyperlink" Target="https://ru.wikipedia.org/wiki/%D0%92%D0%B8%D1%82%D0%B5%D0%B1%D1%81%D0%BA%D0%B8%D0%B9_%D0%B2%D0%BE%D0%BA%D0%B7%D0%B0%D0%BB_(%D0%A1%D0%B0%D0%BD%D0%BA%D1%82-%D0%9F%D0%B5%D1%82%D0%B5%D1%80%D0%B1%D1%83%D1%80%D0%B3)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0%D0%BD%D0%BA%D1%82-%D0%9F%D0%B5%D1%82%D0%B5%D1%80%D0%B1%D1%83%D1%80%D0%B3_%E2%80%94_%D0%92%D0%B8%D1%82%D0%B5%D0%B1%D1%81%D0%BA%D0%B8%D0%B9_%D1%80%D0%B5%D0%B3%D0%B8%D0%BE%D0%BD_%D0%9E%D0%BA%D1%82%D1%8F%D0%B1%D1%80%D1%8C%D1%81%D0%BA%D0%BE%D0%B9_%D0%B6%D0%B5%D0%BB%D0%B5%D0%B7%D0%BD%D0%BE%D0%B9_%D0%B4%D0%BE%D1%80%D0%BE%D0%B3%D0%B8" TargetMode="External"/><Relationship Id="rId3" Type="http://schemas.openxmlformats.org/officeDocument/2006/relationships/hyperlink" Target="https://ru.wikipedia.org/wiki/1836_%D0%B3%D0%BE%D0%B4_%D0%B2_%D0%B8%D1%81%D1%82%D0%BE%D1%80%D0%B8%D0%B8_%D0%B6%D0%B5%D0%BB%D0%B5%D0%B7%D0%BD%D0%BE%D0%B4%D0%BE%D1%80%D0%BE%D0%B6%D0%BD%D0%BE%D0%B3%D0%BE_%D1%82%D1%80%D0%B0%D0%BD%D1%81%D0%BF%D0%BE%D1%80%D1%82%D0%B0" TargetMode="External"/><Relationship Id="rId7" Type="http://schemas.openxmlformats.org/officeDocument/2006/relationships/hyperlink" Target="https://ru.wikipedia.org/wiki/%D0%A8%D0%B8%D1%80%D0%B8%D0%BD%D0%B0_%D0%BA%D0%BE%D0%BB%D0%B5%D0%B8" TargetMode="External"/><Relationship Id="rId2" Type="http://schemas.openxmlformats.org/officeDocument/2006/relationships/hyperlink" Target="https://ru.wikipedia.org/wiki/%D0%9D%D0%B8%D0%BA%D0%BE%D0%BB%D0%B0%D0%B9_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1837_%D0%B3%D0%BE%D0%B4_%D0%B2_%D0%B8%D1%81%D1%82%D0%BE%D1%80%D0%B8%D0%B8_%D0%B6%D0%B5%D0%BB%D0%B5%D0%B7%D0%BD%D0%BE%D0%B4%D0%BE%D1%80%D0%BE%D0%B6%D0%BD%D0%BE%D0%B3%D0%BE_%D1%82%D1%80%D0%B0%D0%BD%D1%81%D0%BF%D0%BE%D1%80%D1%82%D0%B0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ru.wikipedia.org/wiki/%D0%A6%D0%B0%D1%80%D1%81%D0%BA%D0%BE%D1%81%D0%B5%D0%BB%D1%8C%D1%81%D0%BA%D0%B0%D1%8F_%D0%B6%D0%B5%D0%BB%D0%B5%D0%B7%D0%BD%D0%B0%D1%8F_%D0%B4%D0%BE%D1%80%D0%BE%D0%B3%D0%B0#cite_note-3" TargetMode="External"/><Relationship Id="rId10" Type="http://schemas.openxmlformats.org/officeDocument/2006/relationships/hyperlink" Target="https://ru.wikipedia.org/wiki/%D0%9C%D0%B0%D0%BB%D0%B0%D1%8F_%D0%9E%D0%BA%D1%82%D1%8F%D0%B1%D1%80%D1%8C%D1%81%D0%BA%D0%B0%D1%8F_%D0%B6%D0%B5%D0%BB%D0%B5%D0%B7%D0%BD%D0%B0%D1%8F_%D0%B4%D0%BE%D1%80%D0%BE%D0%B3%D0%B0" TargetMode="External"/><Relationship Id="rId4" Type="http://schemas.openxmlformats.org/officeDocument/2006/relationships/hyperlink" Target="https://ru.wikipedia.org/wiki/%D0%A6%D0%B0%D1%80%D1%81%D0%BA%D0%BE%D1%81%D0%B5%D0%BB%D1%8C%D1%81%D0%BA%D0%B0%D1%8F_%D0%B6%D0%B5%D0%BB%D0%B5%D0%B7%D0%BD%D0%B0%D1%8F_%D0%B4%D0%BE%D1%80%D0%BE%D0%B3%D0%B0#cite_note-2" TargetMode="External"/><Relationship Id="rId9" Type="http://schemas.openxmlformats.org/officeDocument/2006/relationships/hyperlink" Target="https://ru.wikipedia.org/wiki/%D0%9F%D0%B0%D1%80%D0%BE%D0%B2%D0%BE%D0%B7%D0%BD%D1%8B%D0%B9_%D0%9C%D1%83%D0%B7%D0%B5%D0%B9_(%D0%BF%D0%BB%D0%B0%D1%82%D1%84%D0%BE%D1%80%D0%BC%D0%B0)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4390" y="612620"/>
            <a:ext cx="11416553" cy="1822235"/>
          </a:xfrm>
        </p:spPr>
        <p:txBody>
          <a:bodyPr/>
          <a:lstStyle/>
          <a:p>
            <a:r>
              <a:rPr lang="ru-RU" dirty="0" err="1" smtClean="0">
                <a:solidFill>
                  <a:srgbClr val="C00000"/>
                </a:solidFill>
              </a:rPr>
              <a:t>Царскосельская</a:t>
            </a:r>
            <a:r>
              <a:rPr lang="ru-RU" dirty="0" smtClean="0">
                <a:solidFill>
                  <a:srgbClr val="C00000"/>
                </a:solidFill>
              </a:rPr>
              <a:t> железная дорога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AutoShape 2" descr="﻿﻿Первый пассажирский поезд на Царскосельской железной дороге. Н. С. Самокиш. 1837"/>
          <p:cNvSpPr>
            <a:spLocks noChangeAspect="1" noChangeArrowheads="1"/>
          </p:cNvSpPr>
          <p:nvPr/>
        </p:nvSpPr>
        <p:spPr bwMode="auto">
          <a:xfrm>
            <a:off x="5710740" y="6415186"/>
            <a:ext cx="5675692" cy="430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cdn25.img.ria.ru/images/91021/80/910218074_0:0:800:483_1440x900_80_0_1_082d79b55dd8a46df845ef8e29c87a5c.jp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4" name="Picture 12" descr="История строительства первой железной дороги в России - РИ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082" y="1740367"/>
            <a:ext cx="7611035" cy="471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41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718" y="233082"/>
            <a:ext cx="10515600" cy="1320800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chemeClr val="tx1"/>
                </a:solidFill>
              </a:rPr>
              <a:t>Официальное торжественное открытие первой в России </a:t>
            </a:r>
            <a:r>
              <a:rPr lang="ru-RU" sz="1800" b="1" dirty="0">
                <a:solidFill>
                  <a:schemeClr val="tx1"/>
                </a:solidFill>
              </a:rPr>
              <a:t>железной дороги</a:t>
            </a:r>
            <a:r>
              <a:rPr lang="ru-RU" sz="1800" dirty="0">
                <a:solidFill>
                  <a:schemeClr val="tx1"/>
                </a:solidFill>
              </a:rPr>
              <a:t> общественного пользования: С-Петербург — Царское село состоялось 30 октября по старому стилю (11 ноября — по новому) 1837 года. Машинистом первого поезда, который состоял из паровоза «Проворный» и восьми вагонов, стал сам </a:t>
            </a:r>
            <a:r>
              <a:rPr lang="ru-RU" sz="1800" dirty="0" err="1">
                <a:solidFill>
                  <a:schemeClr val="tx1"/>
                </a:solidFill>
              </a:rPr>
              <a:t>Герстнер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030" name="Picture 6" descr="Этот день в истории: 13 мая 1836 года началось строительство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18" y="1882588"/>
            <a:ext cx="8350623" cy="458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521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524066" cy="1320800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Днем рождения российской железнодорожной отрасли считается начало испытаний первого русского паровоза в августе 1834 года. Он был построен механиками и изобретателями Ефимом Алексеевичем Черепановым (1774-1842) и его сыном Мироном Ефимовичем (1803-1849) для транспортировки руды на </a:t>
            </a:r>
            <a:r>
              <a:rPr lang="ru-RU" sz="1600" dirty="0" err="1">
                <a:solidFill>
                  <a:schemeClr val="tx1"/>
                </a:solidFill>
              </a:rPr>
              <a:t>Выйском</a:t>
            </a:r>
            <a:r>
              <a:rPr lang="ru-RU" sz="1600" dirty="0">
                <a:solidFill>
                  <a:schemeClr val="tx1"/>
                </a:solidFill>
              </a:rPr>
              <a:t> заводе в Нижнем Тагиле. Паровая машина, названная "сухопутным пароходом", могла перевозить более 200 пудов тяжестей (около 3,2 т) со скоростью 12-15 верст в час (13-17 км/ч).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054" name="Picture 6" descr="Царскосельская чугунка - Православный журнал &quot;Фома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06" y="2066458"/>
            <a:ext cx="10555940" cy="448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913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887" y="367553"/>
            <a:ext cx="10900584" cy="116541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	</a:t>
            </a:r>
            <a:r>
              <a:rPr lang="ru-RU" sz="1800" b="1" dirty="0" err="1" smtClean="0">
                <a:solidFill>
                  <a:schemeClr val="tx1"/>
                </a:solidFill>
              </a:rPr>
              <a:t>Царскосе́льская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желе́зная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доро́га</a:t>
            </a:r>
            <a:r>
              <a:rPr lang="ru-RU" sz="1800" dirty="0">
                <a:solidFill>
                  <a:schemeClr val="tx1"/>
                </a:solidFill>
              </a:rPr>
              <a:t> — первая железная дорога общественного пользования в России (до открытия в </a:t>
            </a:r>
            <a:r>
              <a:rPr lang="ru-RU" sz="1800" dirty="0">
                <a:solidFill>
                  <a:schemeClr val="tx1"/>
                </a:solidFill>
                <a:hlinkClick r:id="rId2" tooltip="1840 год"/>
              </a:rPr>
              <a:t>1840 году</a:t>
            </a:r>
            <a:r>
              <a:rPr lang="ru-RU" sz="1800" dirty="0">
                <a:solidFill>
                  <a:schemeClr val="tx1"/>
                </a:solidFill>
              </a:rPr>
              <a:t> </a:t>
            </a:r>
            <a:r>
              <a:rPr lang="ru-RU" sz="1800" dirty="0" err="1">
                <a:solidFill>
                  <a:schemeClr val="tx1"/>
                </a:solidFill>
                <a:hlinkClick r:id="rId3" tooltip="Варшаво-Венская железная дорога"/>
              </a:rPr>
              <a:t>Варшаво</a:t>
            </a:r>
            <a:r>
              <a:rPr lang="ru-RU" sz="1800" dirty="0">
                <a:solidFill>
                  <a:schemeClr val="tx1"/>
                </a:solidFill>
                <a:hlinkClick r:id="rId3" tooltip="Варшаво-Венская железная дорога"/>
              </a:rPr>
              <a:t>-Венской железной дороги</a:t>
            </a:r>
            <a:r>
              <a:rPr lang="ru-RU" sz="1800" dirty="0">
                <a:solidFill>
                  <a:schemeClr val="tx1"/>
                </a:solidFill>
              </a:rPr>
              <a:t> — единственная в стране, 6-я в мире). </a:t>
            </a:r>
            <a:r>
              <a:rPr lang="ru-RU" sz="1800" dirty="0" smtClean="0">
                <a:solidFill>
                  <a:schemeClr val="tx1"/>
                </a:solidFill>
              </a:rPr>
              <a:t>Построена </a:t>
            </a:r>
            <a:r>
              <a:rPr lang="ru-RU" sz="1800" dirty="0">
                <a:solidFill>
                  <a:schemeClr val="tx1"/>
                </a:solidFill>
              </a:rPr>
              <a:t>для обеспечения железнодорожного сообщения между </a:t>
            </a:r>
            <a:r>
              <a:rPr lang="ru-RU" sz="1800" dirty="0">
                <a:solidFill>
                  <a:schemeClr val="tx1"/>
                </a:solidFill>
                <a:hlinkClick r:id="rId4" tooltip="Витебский вокзал (Санкт-Петербург)"/>
              </a:rPr>
              <a:t>Царскосельским вокзалом</a:t>
            </a:r>
            <a:r>
              <a:rPr lang="ru-RU" sz="1800" dirty="0">
                <a:solidFill>
                  <a:schemeClr val="tx1"/>
                </a:solidFill>
              </a:rPr>
              <a:t> </a:t>
            </a:r>
            <a:r>
              <a:rPr lang="ru-RU" sz="1800" dirty="0">
                <a:solidFill>
                  <a:schemeClr val="tx1"/>
                </a:solidFill>
                <a:hlinkClick r:id="rId5" tooltip="Санкт-Петербург"/>
              </a:rPr>
              <a:t>Санкт-Петербурга</a:t>
            </a:r>
            <a:r>
              <a:rPr lang="ru-RU" sz="1800" dirty="0">
                <a:solidFill>
                  <a:schemeClr val="tx1"/>
                </a:solidFill>
              </a:rPr>
              <a:t>, </a:t>
            </a:r>
            <a:r>
              <a:rPr lang="ru-RU" sz="1800" dirty="0">
                <a:solidFill>
                  <a:schemeClr val="tx1"/>
                </a:solidFill>
                <a:hlinkClick r:id="rId6" tooltip="Пушкин (город)"/>
              </a:rPr>
              <a:t>Царским Селом</a:t>
            </a:r>
            <a:r>
              <a:rPr lang="ru-RU" sz="1800" dirty="0">
                <a:solidFill>
                  <a:schemeClr val="tx1"/>
                </a:solidFill>
              </a:rPr>
              <a:t> и </a:t>
            </a:r>
            <a:r>
              <a:rPr lang="ru-RU" sz="1800" dirty="0">
                <a:solidFill>
                  <a:schemeClr val="tx1"/>
                </a:solidFill>
                <a:hlinkClick r:id="rId7" tooltip="Павловск (Санкт-Петербург)"/>
              </a:rPr>
              <a:t>Павловском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3084" name="Picture 12" descr="Ю.О. Беличенко. Царскосельская железная дорога | Греко-латинский ..."/>
          <p:cNvPicPr>
            <a:picLocks noGrp="1" noChangeAspect="1" noChangeArrowheads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4" y="1667435"/>
            <a:ext cx="10475258" cy="494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369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887" y="192740"/>
            <a:ext cx="10806454" cy="1434353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	Указ </a:t>
            </a:r>
            <a:r>
              <a:rPr lang="ru-RU" sz="1800" dirty="0">
                <a:solidFill>
                  <a:schemeClr val="tx1"/>
                </a:solidFill>
              </a:rPr>
              <a:t>императора </a:t>
            </a:r>
            <a:r>
              <a:rPr lang="ru-RU" sz="1800" dirty="0">
                <a:solidFill>
                  <a:schemeClr val="tx1"/>
                </a:solidFill>
                <a:hlinkClick r:id="rId2" tooltip="Николай I"/>
              </a:rPr>
              <a:t>Николая </a:t>
            </a:r>
            <a:r>
              <a:rPr lang="ru-RU" sz="1800" dirty="0" smtClean="0">
                <a:solidFill>
                  <a:schemeClr val="tx1"/>
                </a:solidFill>
                <a:hlinkClick r:id="rId2" tooltip="Николай I"/>
              </a:rPr>
              <a:t>I</a:t>
            </a:r>
            <a:r>
              <a:rPr lang="ru-RU" sz="1800" dirty="0">
                <a:solidFill>
                  <a:schemeClr val="tx1"/>
                </a:solidFill>
              </a:rPr>
              <a:t> от 21 марта </a:t>
            </a:r>
            <a:r>
              <a:rPr lang="ru-RU" sz="1800" dirty="0">
                <a:solidFill>
                  <a:schemeClr val="tx1"/>
                </a:solidFill>
                <a:hlinkClick r:id="rId3" tooltip="1836 год в истории железнодорожного транспорта"/>
              </a:rPr>
              <a:t>1836 года</a:t>
            </a:r>
            <a:r>
              <a:rPr lang="ru-RU" sz="1800" dirty="0">
                <a:solidFill>
                  <a:schemeClr val="tx1"/>
                </a:solidFill>
              </a:rPr>
              <a:t> о сооружении </a:t>
            </a:r>
            <a:r>
              <a:rPr lang="ru-RU" sz="1800" dirty="0" err="1">
                <a:solidFill>
                  <a:schemeClr val="tx1"/>
                </a:solidFill>
              </a:rPr>
              <a:t>Царскосельской</a:t>
            </a:r>
            <a:r>
              <a:rPr lang="ru-RU" sz="1800" dirty="0">
                <a:solidFill>
                  <a:schemeClr val="tx1"/>
                </a:solidFill>
              </a:rPr>
              <a:t> железной дороги был обнародован 15 апреля </a:t>
            </a:r>
            <a:r>
              <a:rPr lang="ru-RU" sz="1800" dirty="0">
                <a:solidFill>
                  <a:schemeClr val="tx1"/>
                </a:solidFill>
                <a:hlinkClick r:id="rId3" tooltip="1836 год в истории железнодорожного транспорта"/>
              </a:rPr>
              <a:t>1836 года</a:t>
            </a:r>
            <a:r>
              <a:rPr lang="ru-RU" sz="1800" baseline="30000" dirty="0">
                <a:solidFill>
                  <a:schemeClr val="tx1"/>
                </a:solidFill>
                <a:hlinkClick r:id="rId4"/>
              </a:rPr>
              <a:t>[2]</a:t>
            </a:r>
            <a:r>
              <a:rPr lang="ru-RU" sz="1800" dirty="0">
                <a:solidFill>
                  <a:schemeClr val="tx1"/>
                </a:solidFill>
              </a:rPr>
              <a:t>. Строительство началось 1 мая </a:t>
            </a:r>
            <a:r>
              <a:rPr lang="ru-RU" sz="1800" dirty="0">
                <a:solidFill>
                  <a:schemeClr val="tx1"/>
                </a:solidFill>
                <a:hlinkClick r:id="rId3" tooltip="1836 год в истории железнодорожного транспорта"/>
              </a:rPr>
              <a:t>1836</a:t>
            </a:r>
            <a:r>
              <a:rPr lang="ru-RU" sz="1800" baseline="30000" dirty="0">
                <a:solidFill>
                  <a:schemeClr val="tx1"/>
                </a:solidFill>
                <a:hlinkClick r:id="rId5"/>
              </a:rPr>
              <a:t>[3]</a:t>
            </a:r>
            <a:r>
              <a:rPr lang="ru-RU" sz="1800" dirty="0">
                <a:solidFill>
                  <a:schemeClr val="tx1"/>
                </a:solidFill>
              </a:rPr>
              <a:t>. Открыта дорога 30 октября </a:t>
            </a:r>
            <a:r>
              <a:rPr lang="ru-RU" sz="1800" dirty="0">
                <a:solidFill>
                  <a:schemeClr val="tx1"/>
                </a:solidFill>
                <a:hlinkClick r:id="rId6" tooltip="1837 год в истории железнодорожного транспорта"/>
              </a:rPr>
              <a:t>1837 года</a:t>
            </a:r>
            <a:r>
              <a:rPr lang="ru-RU" sz="1800" dirty="0">
                <a:solidFill>
                  <a:schemeClr val="tx1"/>
                </a:solidFill>
              </a:rPr>
              <a:t>. </a:t>
            </a:r>
            <a:r>
              <a:rPr lang="ru-RU" sz="1800" dirty="0">
                <a:solidFill>
                  <a:schemeClr val="tx1"/>
                </a:solidFill>
                <a:hlinkClick r:id="rId7" tooltip="Ширина колеи"/>
              </a:rPr>
              <a:t>Ширина колеи</a:t>
            </a:r>
            <a:r>
              <a:rPr lang="ru-RU" sz="1800" dirty="0">
                <a:solidFill>
                  <a:schemeClr val="tx1"/>
                </a:solidFill>
              </a:rPr>
              <a:t> — 1829 мм.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	В </a:t>
            </a:r>
            <a:r>
              <a:rPr lang="ru-RU" sz="1800" dirty="0">
                <a:solidFill>
                  <a:schemeClr val="tx1"/>
                </a:solidFill>
              </a:rPr>
              <a:t>настоящее время исторический участок входит в состав </a:t>
            </a:r>
            <a:r>
              <a:rPr lang="ru-RU" sz="1800" dirty="0">
                <a:solidFill>
                  <a:schemeClr val="tx1"/>
                </a:solidFill>
                <a:hlinkClick r:id="rId8" tooltip="Санкт-Петербург — Витебский регион Октябрьской железной дороги"/>
              </a:rPr>
              <a:t>Витебского направления ОЖД</a:t>
            </a:r>
            <a:r>
              <a:rPr lang="ru-RU" sz="1800" dirty="0">
                <a:solidFill>
                  <a:schemeClr val="tx1"/>
                </a:solidFill>
              </a:rPr>
              <a:t>, по его ходу располагаются </a:t>
            </a:r>
            <a:r>
              <a:rPr lang="ru-RU" sz="1800" dirty="0">
                <a:solidFill>
                  <a:schemeClr val="tx1"/>
                </a:solidFill>
                <a:hlinkClick r:id="rId9" tooltip="Паровозный Музей (платформа)"/>
              </a:rPr>
              <a:t>Паровозный Музей</a:t>
            </a:r>
            <a:r>
              <a:rPr lang="ru-RU" sz="1800" dirty="0">
                <a:solidFill>
                  <a:schemeClr val="tx1"/>
                </a:solidFill>
              </a:rPr>
              <a:t> и </a:t>
            </a:r>
            <a:r>
              <a:rPr lang="ru-RU" sz="1800" dirty="0">
                <a:solidFill>
                  <a:schemeClr val="tx1"/>
                </a:solidFill>
                <a:hlinkClick r:id="rId10" tooltip="Малая Октябрьская железная дорога"/>
              </a:rPr>
              <a:t>Малая Октябрьская железная дорога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098" name="Picture 2" descr="Малая Октябрьская железная дорога — Википедия"/>
          <p:cNvPicPr>
            <a:picLocks noGrp="1" noChangeAspect="1" noChangeArrowheads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294" y="1761565"/>
            <a:ext cx="7758953" cy="498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139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310" y="179294"/>
            <a:ext cx="9824818" cy="155537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400" dirty="0">
                <a:solidFill>
                  <a:schemeClr val="tx1"/>
                </a:solidFill>
              </a:rPr>
              <a:t>Одним из основных инициатором строительства </a:t>
            </a:r>
            <a:r>
              <a:rPr lang="ru-RU" sz="1400" dirty="0" err="1">
                <a:solidFill>
                  <a:schemeClr val="tx1"/>
                </a:solidFill>
              </a:rPr>
              <a:t>Царскосельской</a:t>
            </a:r>
            <a:r>
              <a:rPr lang="ru-RU" sz="1400" dirty="0">
                <a:solidFill>
                  <a:schemeClr val="tx1"/>
                </a:solidFill>
              </a:rPr>
              <a:t> железной дороги был австрийский инженер Франц Антон Фон </a:t>
            </a:r>
            <a:r>
              <a:rPr lang="ru-RU" sz="1400" dirty="0" err="1">
                <a:solidFill>
                  <a:schemeClr val="tx1"/>
                </a:solidFill>
              </a:rPr>
              <a:t>Герстнер</a:t>
            </a:r>
            <a:r>
              <a:rPr lang="ru-RU" sz="1400" dirty="0">
                <a:solidFill>
                  <a:schemeClr val="tx1"/>
                </a:solidFill>
              </a:rPr>
              <a:t>, под чьим руководством в 1832 году была запущена в эксплуатацию первая железная дорога в Австрийской империи.  В 1834 году он посетил Россию для обозрения горных заводов. В 1835 году он подал записку на имя императора Николая I с предложением о строительстве сети железных дорог в России. Предлагалось связать между собой Петербург, Москву,  Нижний Новгород, Казань и Одессу. Помимо этого </a:t>
            </a:r>
            <a:r>
              <a:rPr lang="ru-RU" sz="1400" dirty="0" err="1">
                <a:solidFill>
                  <a:schemeClr val="tx1"/>
                </a:solidFill>
              </a:rPr>
              <a:t>Герстнер</a:t>
            </a:r>
            <a:r>
              <a:rPr lang="ru-RU" sz="1400" dirty="0">
                <a:solidFill>
                  <a:schemeClr val="tx1"/>
                </a:solidFill>
              </a:rPr>
              <a:t> требовал для себя эксклюзивных прав на строительство железных дорог на следующие двадцать лет.  В течение этого срока любая железная дорога, построенная без его разрешения, переходила в его собственность.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5122" name="Picture 2" descr="165 лет назад открылась Октябрьская железная дорога - Газета.R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1734672"/>
            <a:ext cx="9703795" cy="496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294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658537" cy="1004047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На </a:t>
            </a:r>
            <a:r>
              <a:rPr lang="ru-RU" sz="1600" dirty="0" err="1">
                <a:solidFill>
                  <a:schemeClr val="tx1"/>
                </a:solidFill>
              </a:rPr>
              <a:t>царскосельской</a:t>
            </a:r>
            <a:r>
              <a:rPr lang="ru-RU" sz="1600" dirty="0">
                <a:solidFill>
                  <a:schemeClr val="tx1"/>
                </a:solidFill>
              </a:rPr>
              <a:t> железной дороге  произошла первая в истории России железнодорожная катастрофа. Из-за пьяного английского машиниста Роберта Максвелла, не выполнившего данное ему указание остановиться у станции Средняя Рогатка, столкнулись два поезда. Погибло 7 человек и 78 было ранено.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6148" name="Picture 4" descr="Элита Российской империи. Путейские опасности — привычное дело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29" y="1613647"/>
            <a:ext cx="9991165" cy="508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40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717242" cy="13208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В первые годы эксплуатации </a:t>
            </a:r>
            <a:r>
              <a:rPr lang="ru-RU" sz="1600" dirty="0" err="1">
                <a:solidFill>
                  <a:schemeClr val="tx1"/>
                </a:solidFill>
              </a:rPr>
              <a:t>Царскосельской</a:t>
            </a:r>
            <a:r>
              <a:rPr lang="ru-RU" sz="1600" dirty="0">
                <a:solidFill>
                  <a:schemeClr val="tx1"/>
                </a:solidFill>
              </a:rPr>
              <a:t> железной дороги скорости движения поездов были незначительными: средняя – 30 1/4 версты в час, самая скорая – 53,7 верст в час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Движение поездов на дороге в этот период регулировалось только расписанием, однако после столкновения 11 августа 1840 г. двух пассажирских поездов во главе с локомотивами «Богатырь» и «Лев», в результате которого 6 пассажиров погибли и 78 пассажиров были ранены, безопасности движения стали уделять большее внимание.</a:t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7172" name="Picture 4" descr="Сигнализация и организация движения на железных дорогах России до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1930400"/>
            <a:ext cx="9717242" cy="459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220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354" y="336176"/>
            <a:ext cx="10811434" cy="1398494"/>
          </a:xfrm>
        </p:spPr>
        <p:txBody>
          <a:bodyPr>
            <a:normAutofit/>
          </a:bodyPr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В 1853 г. на </a:t>
            </a:r>
            <a:r>
              <a:rPr lang="ru-RU" sz="1600" b="1" dirty="0" err="1">
                <a:solidFill>
                  <a:schemeClr val="tx1"/>
                </a:solidFill>
              </a:rPr>
              <a:t>Петербурго</a:t>
            </a:r>
            <a:r>
              <a:rPr lang="ru-RU" sz="1600" b="1" dirty="0">
                <a:solidFill>
                  <a:schemeClr val="tx1"/>
                </a:solidFill>
              </a:rPr>
              <a:t>-Московской железной дороге обращались уже две пары пассажирских, одна пара </a:t>
            </a:r>
            <a:r>
              <a:rPr lang="ru-RU" sz="1600" b="1" dirty="0" err="1">
                <a:solidFill>
                  <a:schemeClr val="tx1"/>
                </a:solidFill>
              </a:rPr>
              <a:t>товаропассажирских</a:t>
            </a:r>
            <a:r>
              <a:rPr lang="ru-RU" sz="1600" b="1" dirty="0">
                <a:solidFill>
                  <a:schemeClr val="tx1"/>
                </a:solidFill>
              </a:rPr>
              <a:t> и шесть пар товарных поездов в сутки. Даже незначительное увеличение объемов перевозок потребовало дополнительных мер обеспечения безопасности движения. В «Положение о поездах Санкт-</a:t>
            </a:r>
            <a:r>
              <a:rPr lang="ru-RU" sz="1600" b="1" dirty="0" err="1">
                <a:solidFill>
                  <a:schemeClr val="tx1"/>
                </a:solidFill>
              </a:rPr>
              <a:t>Петербурго</a:t>
            </a:r>
            <a:r>
              <a:rPr lang="ru-RU" sz="1600" b="1" dirty="0">
                <a:solidFill>
                  <a:schemeClr val="tx1"/>
                </a:solidFill>
              </a:rPr>
              <a:t>-Московской железной дороги», утвержденное 4 августа 1853 г., были включены правила применения переносных сигналов: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8194" name="Picture 2" descr="http://www.rzd-expo.ru/history/Signalization/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647" y="1842246"/>
            <a:ext cx="6051177" cy="488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130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1889" y="354106"/>
            <a:ext cx="9905757" cy="1320800"/>
          </a:xfrm>
        </p:spPr>
        <p:txBody>
          <a:bodyPr>
            <a:normAutofit/>
          </a:bodyPr>
          <a:lstStyle/>
          <a:p>
            <a:pPr algn="just"/>
            <a:r>
              <a:rPr lang="ru-RU" sz="1400" dirty="0">
                <a:solidFill>
                  <a:schemeClr val="tx1"/>
                </a:solidFill>
              </a:rPr>
              <a:t>«</a:t>
            </a:r>
            <a:r>
              <a:rPr lang="ru-RU" sz="1400" dirty="0" err="1">
                <a:solidFill>
                  <a:schemeClr val="tx1"/>
                </a:solidFill>
              </a:rPr>
              <a:t>Телеграфические</a:t>
            </a:r>
            <a:r>
              <a:rPr lang="ru-RU" sz="1400" dirty="0">
                <a:solidFill>
                  <a:schemeClr val="tx1"/>
                </a:solidFill>
              </a:rPr>
              <a:t> унтер-офицеры», выставлявшие специальные переносные сигналы, входили в «Состав </a:t>
            </a:r>
            <a:r>
              <a:rPr lang="ru-RU" sz="1400" dirty="0" err="1">
                <a:solidFill>
                  <a:schemeClr val="tx1"/>
                </a:solidFill>
              </a:rPr>
              <a:t>Телеграфический</a:t>
            </a:r>
            <a:r>
              <a:rPr lang="ru-RU" sz="1400" dirty="0">
                <a:solidFill>
                  <a:schemeClr val="tx1"/>
                </a:solidFill>
              </a:rPr>
              <a:t>». Это подразделение также обеспечивало работу электромагнитного телеграфа </a:t>
            </a:r>
            <a:r>
              <a:rPr lang="ru-RU" sz="1400" dirty="0" err="1">
                <a:solidFill>
                  <a:schemeClr val="tx1"/>
                </a:solidFill>
              </a:rPr>
              <a:t>Петербурго</a:t>
            </a:r>
            <a:r>
              <a:rPr lang="ru-RU" sz="1400" dirty="0">
                <a:solidFill>
                  <a:schemeClr val="tx1"/>
                </a:solidFill>
              </a:rPr>
              <a:t>-Московской железной дороги, который служил для связи между станциями и передачи правительственных распоряжений. В первые годы на </a:t>
            </a:r>
            <a:r>
              <a:rPr lang="ru-RU" sz="1400" dirty="0" err="1">
                <a:solidFill>
                  <a:schemeClr val="tx1"/>
                </a:solidFill>
              </a:rPr>
              <a:t>Петербурго</a:t>
            </a:r>
            <a:r>
              <a:rPr lang="ru-RU" sz="1400" dirty="0">
                <a:solidFill>
                  <a:schemeClr val="tx1"/>
                </a:solidFill>
              </a:rPr>
              <a:t>-Московской железной дороге применялись «стрельчатые» телеграфные аппараты фирмы «Сименс и </a:t>
            </a:r>
            <a:r>
              <a:rPr lang="ru-RU" sz="1400" dirty="0" err="1">
                <a:solidFill>
                  <a:schemeClr val="tx1"/>
                </a:solidFill>
              </a:rPr>
              <a:t>Гальске</a:t>
            </a:r>
            <a:r>
              <a:rPr lang="ru-RU" sz="1400" dirty="0">
                <a:solidFill>
                  <a:schemeClr val="tx1"/>
                </a:solidFill>
              </a:rPr>
              <a:t>».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9218" name="Picture 2" descr="http://www.rzd-expo.ru/history/Signalization/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024" y="1842247"/>
            <a:ext cx="6858000" cy="4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830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228" y="259976"/>
            <a:ext cx="10927478" cy="2052918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В «Положении о движении по С.-</a:t>
            </a:r>
            <a:r>
              <a:rPr lang="ru-RU" sz="1600" dirty="0" err="1">
                <a:solidFill>
                  <a:schemeClr val="tx1"/>
                </a:solidFill>
              </a:rPr>
              <a:t>Петербурго</a:t>
            </a:r>
            <a:r>
              <a:rPr lang="ru-RU" sz="1600" dirty="0">
                <a:solidFill>
                  <a:schemeClr val="tx1"/>
                </a:solidFill>
              </a:rPr>
              <a:t>-Московской железной дороге» от 24 октября 1852 г. указывалось: </a:t>
            </a:r>
            <a:r>
              <a:rPr lang="ru-RU" sz="1600" i="1" dirty="0">
                <a:solidFill>
                  <a:schemeClr val="tx1"/>
                </a:solidFill>
              </a:rPr>
              <a:t>«Время выхода пассажиров из пассажирских зал определяется на станции звонком. До звонка никто из пассажиров не может быть на галерее, откуда отправляется поезд. По первому звонку пассажиры выходят на галерею и распределяются в вагоны кондукторами, при вагонах находящимися, соответственно взятым билетам. По второму звонку пассажиры должны уже быть на своих местах в вагонах. Никто из пассажиров, заняв место в вагоне, оставить оное, переходить в другой вагон или выходить из вагона на галерею не допускается. Пассажир, опоздавший занять место в вагоне до второго звонка, лишается права на проезд. После второго звонка запираются двери вагонов. С третьим звонком поезд отправляется».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242" name="Picture 2" descr="http://www.rzd-expo.ru/history/Signalization/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464" y="2447225"/>
            <a:ext cx="3910993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143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439" y="233082"/>
            <a:ext cx="10456831" cy="2160494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Особую группу железнодорожных фонарей составляют стрелочные указатели. Как уже было отмечено, они были впервые применены в 1840 г. на </a:t>
            </a:r>
            <a:r>
              <a:rPr lang="ru-RU" sz="1600" dirty="0" err="1">
                <a:solidFill>
                  <a:schemeClr val="tx1"/>
                </a:solidFill>
              </a:rPr>
              <a:t>Царскосельской</a:t>
            </a:r>
            <a:r>
              <a:rPr lang="ru-RU" sz="1600" dirty="0">
                <a:solidFill>
                  <a:schemeClr val="tx1"/>
                </a:solidFill>
              </a:rPr>
              <a:t> железной дороге. Точных сведений об их конструкции не сохранилось. В 1852 г. стрелочные указатели были введены в эксплуатацию на </a:t>
            </a:r>
            <a:r>
              <a:rPr lang="ru-RU" sz="1600" dirty="0" err="1">
                <a:solidFill>
                  <a:schemeClr val="tx1"/>
                </a:solidFill>
              </a:rPr>
              <a:t>Петербурго</a:t>
            </a:r>
            <a:r>
              <a:rPr lang="ru-RU" sz="1600" dirty="0">
                <a:solidFill>
                  <a:schemeClr val="tx1"/>
                </a:solidFill>
              </a:rPr>
              <a:t>-Московской магистрали. Работа этих сигнальных приборов регламентировалась «Положением о сигналах на Санкт-</a:t>
            </a:r>
            <a:r>
              <a:rPr lang="ru-RU" sz="1600" dirty="0" err="1">
                <a:solidFill>
                  <a:schemeClr val="tx1"/>
                </a:solidFill>
              </a:rPr>
              <a:t>Петербурго</a:t>
            </a:r>
            <a:r>
              <a:rPr lang="ru-RU" sz="1600" dirty="0">
                <a:solidFill>
                  <a:schemeClr val="tx1"/>
                </a:solidFill>
              </a:rPr>
              <a:t>-Московской железной дороге», изданном в том же году. Стрелочные указатели были изготовлены из металла в форме лиры и окрашены в красный и серый цвет. Ночью внутри лирообразного щита зажигались фонари. Высота каждого указателя составляла 3,5 м.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http://www.rzd-expo.ru/history/Signalization/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160588"/>
            <a:ext cx="5069541" cy="433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763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6141" y="255493"/>
            <a:ext cx="10085294" cy="1918541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	Во </a:t>
            </a:r>
            <a:r>
              <a:rPr lang="ru-RU" sz="1600" dirty="0">
                <a:solidFill>
                  <a:schemeClr val="tx1"/>
                </a:solidFill>
              </a:rPr>
              <a:t>время Великой Отечественной войны в Павловске фашисты уничтожили здание вокзала. В 1945-1949 годах были разобраны рельсовые пути в Павловском парке. Место, где был вокзал, расчистили и засадили деревьями.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	В </a:t>
            </a:r>
            <a:r>
              <a:rPr lang="ru-RU" sz="1600" dirty="0">
                <a:solidFill>
                  <a:schemeClr val="tx1"/>
                </a:solidFill>
              </a:rPr>
              <a:t>1987 году на одной из платформ Витебского вокзала в специальном стеклянном павильоне был установлен макет поезда, совершившего в 1837 году первый в России рейс из Санкт-Петербурга в Царское Село.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	В </a:t>
            </a:r>
            <a:r>
              <a:rPr lang="ru-RU" sz="1600" dirty="0">
                <a:solidFill>
                  <a:schemeClr val="tx1"/>
                </a:solidFill>
              </a:rPr>
              <a:t>2013 году было возвращено историческое название железнодорожной станции Царское </a:t>
            </a:r>
            <a:r>
              <a:rPr lang="ru-RU" sz="1600" dirty="0" smtClean="0">
                <a:solidFill>
                  <a:schemeClr val="tx1"/>
                </a:solidFill>
              </a:rPr>
              <a:t>Село, </a:t>
            </a:r>
            <a:r>
              <a:rPr lang="ru-RU" sz="1600" dirty="0">
                <a:solidFill>
                  <a:schemeClr val="tx1"/>
                </a:solidFill>
              </a:rPr>
              <a:t>которая с 1918 года называлась Детское Село.</a:t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2290" name="Picture 2" descr="Железнодорожные трагедии. Катастрофы, произошедшие на пути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176" y="2514599"/>
            <a:ext cx="7476565" cy="412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﻿﻿Первый пассажирский поезд на Царскосельской железной дороге. Н. С. Самокиш. 183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71469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</TotalTime>
  <Words>383</Words>
  <Application>Microsoft Office PowerPoint</Application>
  <PresentationFormat>Широкоэкранный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Грань</vt:lpstr>
      <vt:lpstr>Царскосельская железная дорога </vt:lpstr>
      <vt:lpstr>Официальное торжественное открытие первой в России железной дороги общественного пользования: С-Петербург — Царское село состоялось 30 октября по старому стилю (11 ноября — по новому) 1837 года. Машинистом первого поезда, который состоял из паровоза «Проворный» и восьми вагонов, стал сам Герстнер.</vt:lpstr>
      <vt:lpstr>Днем рождения российской железнодорожной отрасли считается начало испытаний первого русского паровоза в августе 1834 года. Он был построен механиками и изобретателями Ефимом Алексеевичем Черепановым (1774-1842) и его сыном Мироном Ефимовичем (1803-1849) для транспортировки руды на Выйском заводе в Нижнем Тагиле. Паровая машина, названная "сухопутным пароходом", могла перевозить более 200 пудов тяжестей (около 3,2 т) со скоростью 12-15 верст в час (13-17 км/ч).</vt:lpstr>
      <vt:lpstr> Царскосе́льская желе́зная доро́га — первая железная дорога общественного пользования в России (до открытия в 1840 году Варшаво-Венской железной дороги — единственная в стране, 6-я в мире). Построена для обеспечения железнодорожного сообщения между Царскосельским вокзалом Санкт-Петербурга, Царским Селом и Павловском.</vt:lpstr>
      <vt:lpstr> Указ императора Николая I от 21 марта 1836 года о сооружении Царскосельской железной дороги был обнародован 15 апреля 1836 года[2]. Строительство началось 1 мая 1836[3]. Открыта дорога 30 октября 1837 года. Ширина колеи — 1829 мм.  В настоящее время исторический участок входит в состав Витебского направления ОЖД, по его ходу располагаются Паровозный Музей и Малая Октябрьская железная дорога. </vt:lpstr>
      <vt:lpstr>Одним из основных инициатором строительства Царскосельской железной дороги был австрийский инженер Франц Антон Фон Герстнер, под чьим руководством в 1832 году была запущена в эксплуатацию первая железная дорога в Австрийской империи.  В 1834 году он посетил Россию для обозрения горных заводов. В 1835 году он подал записку на имя императора Николая I с предложением о строительстве сети железных дорог в России. Предлагалось связать между собой Петербург, Москву,  Нижний Новгород, Казань и Одессу. Помимо этого Герстнер требовал для себя эксклюзивных прав на строительство железных дорог на следующие двадцать лет.  В течение этого срока любая железная дорога, построенная без его разрешения, переходила в его собственность.</vt:lpstr>
      <vt:lpstr>На царскосельской железной дороге  произошла первая в истории России железнодорожная катастрофа. Из-за пьяного английского машиниста Роберта Максвелла, не выполнившего данное ему указание остановиться у станции Средняя Рогатка, столкнулись два поезда. Погибло 7 человек и 78 было ранено.</vt:lpstr>
      <vt:lpstr>В первые годы эксплуатации Царскосельской железной дороги скорости движения поездов были незначительными: средняя – 30 1/4 версты в час, самая скорая – 53,7 верст в час Движение поездов на дороге в этот период регулировалось только расписанием, однако после столкновения 11 августа 1840 г. двух пассажирских поездов во главе с локомотивами «Богатырь» и «Лев», в результате которого 6 пассажиров погибли и 78 пассажиров были ранены, безопасности движения стали уделять большее внимание. </vt:lpstr>
      <vt:lpstr>В 1853 г. на Петербурго-Московской железной дороге обращались уже две пары пассажирских, одна пара товаропассажирских и шесть пар товарных поездов в сутки. Даже незначительное увеличение объемов перевозок потребовало дополнительных мер обеспечения безопасности движения. В «Положение о поездах Санкт-Петербурго-Московской железной дороги», утвержденное 4 августа 1853 г., были включены правила применения переносных сигналов:</vt:lpstr>
      <vt:lpstr>«Телеграфические унтер-офицеры», выставлявшие специальные переносные сигналы, входили в «Состав Телеграфический». Это подразделение также обеспечивало работу электромагнитного телеграфа Петербурго-Московской железной дороги, который служил для связи между станциями и передачи правительственных распоряжений. В первые годы на Петербурго-Московской железной дороге применялись «стрельчатые» телеграфные аппараты фирмы «Сименс и Гальске».</vt:lpstr>
      <vt:lpstr>В «Положении о движении по С.-Петербурго-Московской железной дороге» от 24 октября 1852 г. указывалось: «Время выхода пассажиров из пассажирских зал определяется на станции звонком. До звонка никто из пассажиров не может быть на галерее, откуда отправляется поезд. По первому звонку пассажиры выходят на галерею и распределяются в вагоны кондукторами, при вагонах находящимися, соответственно взятым билетам. По второму звонку пассажиры должны уже быть на своих местах в вагонах. Никто из пассажиров, заняв место в вагоне, оставить оное, переходить в другой вагон или выходить из вагона на галерею не допускается. Пассажир, опоздавший занять место в вагоне до второго звонка, лишается права на проезд. После второго звонка запираются двери вагонов. С третьим звонком поезд отправляется».</vt:lpstr>
      <vt:lpstr>Особую группу железнодорожных фонарей составляют стрелочные указатели. Как уже было отмечено, они были впервые применены в 1840 г. на Царскосельской железной дороге. Точных сведений об их конструкции не сохранилось. В 1852 г. стрелочные указатели были введены в эксплуатацию на Петербурго-Московской магистрали. Работа этих сигнальных приборов регламентировалась «Положением о сигналах на Санкт-Петербурго-Московской железной дороге», изданном в том же году. Стрелочные указатели были изготовлены из металла в форме лиры и окрашены в красный и серый цвет. Ночью внутри лирообразного щита зажигались фонари. Высота каждого указателя составляла 3,5 м.</vt:lpstr>
      <vt:lpstr> Во время Великой Отечественной войны в Павловске фашисты уничтожили здание вокзала. В 1945-1949 годах были разобраны рельсовые пути в Павловском парке. Место, где был вокзал, расчистили и засадили деревьями.  В 1987 году на одной из платформ Витебского вокзала в специальном стеклянном павильоне был установлен макет поезда, совершившего в 1837 году первый в России рейс из Санкт-Петербурга в Царское Село.  В 2013 году было возвращено историческое название железнодорожной станции Царское Село, которая с 1918 года называлась Детское Село.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появились железные дороги</dc:title>
  <dc:creator>Галина Стальмакова</dc:creator>
  <cp:lastModifiedBy>Галина Стальмакова</cp:lastModifiedBy>
  <cp:revision>6</cp:revision>
  <dcterms:created xsi:type="dcterms:W3CDTF">2020-05-08T11:18:43Z</dcterms:created>
  <dcterms:modified xsi:type="dcterms:W3CDTF">2020-05-08T12:03:35Z</dcterms:modified>
</cp:coreProperties>
</file>